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260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85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6" r:id="rId20"/>
    <p:sldId id="343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287" r:id="rId29"/>
    <p:sldId id="333" r:id="rId30"/>
    <p:sldId id="288" r:id="rId31"/>
    <p:sldId id="314" r:id="rId32"/>
    <p:sldId id="289" r:id="rId33"/>
    <p:sldId id="290" r:id="rId34"/>
    <p:sldId id="342" r:id="rId35"/>
    <p:sldId id="291" r:id="rId36"/>
    <p:sldId id="292" r:id="rId37"/>
    <p:sldId id="294" r:id="rId38"/>
    <p:sldId id="295" r:id="rId39"/>
    <p:sldId id="312" r:id="rId40"/>
    <p:sldId id="313" r:id="rId41"/>
    <p:sldId id="334" r:id="rId42"/>
    <p:sldId id="296" r:id="rId43"/>
    <p:sldId id="297" r:id="rId44"/>
    <p:sldId id="299" r:id="rId45"/>
    <p:sldId id="300" r:id="rId46"/>
    <p:sldId id="302" r:id="rId47"/>
    <p:sldId id="335" r:id="rId48"/>
    <p:sldId id="337" r:id="rId49"/>
    <p:sldId id="338" r:id="rId50"/>
    <p:sldId id="339" r:id="rId51"/>
    <p:sldId id="340" r:id="rId52"/>
    <p:sldId id="341" r:id="rId53"/>
    <p:sldId id="303" r:id="rId54"/>
    <p:sldId id="304" r:id="rId55"/>
    <p:sldId id="305" r:id="rId56"/>
    <p:sldId id="306" r:id="rId57"/>
    <p:sldId id="307" r:id="rId58"/>
    <p:sldId id="308" r:id="rId59"/>
    <p:sldId id="311" r:id="rId60"/>
    <p:sldId id="309" r:id="rId61"/>
    <p:sldId id="263" r:id="rId62"/>
  </p:sldIdLst>
  <p:sldSz cx="12192000" cy="6858000"/>
  <p:notesSz cx="6858000" cy="9144000"/>
  <p:embeddedFontLst>
    <p:embeddedFont>
      <p:font typeface="Rabiohead" panose="020B0604020202020204" charset="0"/>
      <p:regular r:id="rId64"/>
    </p:embeddedFont>
    <p:embeddedFont>
      <p:font typeface="ＭＳ Ｐゴシック" panose="020B0600070205080204" pitchFamily="34" charset="-128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Segoe UI Light" panose="020B0502040204020203" pitchFamily="34" charset="0"/>
      <p:regular r:id="rId70"/>
      <p:italic r:id="rId71"/>
    </p:embeddedFont>
    <p:embeddedFont>
      <p:font typeface="Segoe UI" panose="020B0502040204020203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Tahoma" panose="020B0604030504040204" pitchFamily="34" charset="0"/>
      <p:regular r:id="rId78"/>
      <p:bold r:id="rId7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042"/>
    <a:srgbClr val="F8F8F8"/>
    <a:srgbClr val="0072C5"/>
    <a:srgbClr val="282828"/>
    <a:srgbClr val="93D1FF"/>
    <a:srgbClr val="05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1" autoAdjust="0"/>
    <p:restoredTop sz="73322" autoAdjust="0"/>
  </p:normalViewPr>
  <p:slideViewPr>
    <p:cSldViewPr snapToGrid="0" showGuides="1">
      <p:cViewPr varScale="1">
        <p:scale>
          <a:sx n="55" d="100"/>
          <a:sy n="55" d="100"/>
        </p:scale>
        <p:origin x="119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Facturación en España (mill. €)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s-ES" sz="1100" b="1" i="0" u="none" strike="noStrike" kern="1200" baseline="0">
                    <a:solidFill>
                      <a:srgbClr val="2C2C2C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Hoja1!$A$2:$A$10</c:f>
              <c:numCache>
                <c:formatCode>General</c:formatCode>
                <c:ptCount val="9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cat>
          <c:val>
            <c:numRef>
              <c:f>Hoja1!$B$2:$B$10</c:f>
              <c:numCache>
                <c:formatCode>General</c:formatCode>
                <c:ptCount val="9"/>
                <c:pt idx="0">
                  <c:v>4</c:v>
                </c:pt>
                <c:pt idx="1">
                  <c:v>9</c:v>
                </c:pt>
                <c:pt idx="2">
                  <c:v>12</c:v>
                </c:pt>
                <c:pt idx="3">
                  <c:v>14</c:v>
                </c:pt>
                <c:pt idx="4">
                  <c:v>17</c:v>
                </c:pt>
                <c:pt idx="5">
                  <c:v>25</c:v>
                </c:pt>
                <c:pt idx="6">
                  <c:v>27</c:v>
                </c:pt>
                <c:pt idx="7">
                  <c:v>30</c:v>
                </c:pt>
                <c:pt idx="8">
                  <c:v>34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306773984"/>
        <c:axId val="306763400"/>
      </c:barChart>
      <c:valAx>
        <c:axId val="306763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6773984"/>
        <c:crosses val="autoZero"/>
        <c:crossBetween val="between"/>
      </c:valAx>
      <c:catAx>
        <c:axId val="30677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 algn="ctr">
              <a:defRPr lang="es-ES" sz="900" b="0" i="0" u="none" strike="noStrike" kern="1200" baseline="0">
                <a:solidFill>
                  <a:srgbClr val="2C2C2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763400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Empleados en España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Hoja1!$A$2:$A$9</c:f>
              <c:numCache>
                <c:formatCode>General</c:formatCode>
                <c:ptCount val="8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</c:numCache>
            </c:numRef>
          </c:cat>
          <c:val>
            <c:numRef>
              <c:f>Hoja1!$B$2:$B$9</c:f>
              <c:numCache>
                <c:formatCode>General</c:formatCode>
                <c:ptCount val="8"/>
                <c:pt idx="0">
                  <c:v>130</c:v>
                </c:pt>
                <c:pt idx="1">
                  <c:v>150</c:v>
                </c:pt>
                <c:pt idx="2">
                  <c:v>200</c:v>
                </c:pt>
                <c:pt idx="3">
                  <c:v>290</c:v>
                </c:pt>
                <c:pt idx="4">
                  <c:v>350</c:v>
                </c:pt>
                <c:pt idx="5">
                  <c:v>405</c:v>
                </c:pt>
                <c:pt idx="6">
                  <c:v>440</c:v>
                </c:pt>
                <c:pt idx="7">
                  <c:v>515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306764968"/>
        <c:axId val="306762616"/>
      </c:barChart>
      <c:valAx>
        <c:axId val="306762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6764968"/>
        <c:crosses val="autoZero"/>
        <c:crossBetween val="between"/>
      </c:valAx>
      <c:catAx>
        <c:axId val="306764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900"/>
            </a:pPr>
            <a:endParaRPr lang="en-US"/>
          </a:p>
        </c:txPr>
        <c:crossAx val="306762616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Tipos de servicios</c:v>
                </c:pt>
              </c:strCache>
            </c:strRef>
          </c:tx>
          <c:dLbls>
            <c:delete val="1"/>
          </c:dLbls>
          <c:cat>
            <c:strRef>
              <c:f>Hoja1!$A$2:$A$4</c:f>
              <c:strCache>
                <c:ptCount val="3"/>
                <c:pt idx="0">
                  <c:v>Consulting</c:v>
                </c:pt>
                <c:pt idx="1">
                  <c:v>Managed Services</c:v>
                </c:pt>
                <c:pt idx="2">
                  <c:v>Solution Delivery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60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9390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354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766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80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4200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188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372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7571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455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6DF95-30F4-47A9-93DF-60BB52DCDF60}" type="slidenum">
              <a:rPr lang="es-ES" smtClean="0">
                <a:solidFill>
                  <a:prstClr val="black"/>
                </a:solidFill>
              </a:rPr>
              <a:pPr/>
              <a:t>31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45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117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950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101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79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96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6DF95-30F4-47A9-93DF-60BB52DCDF60}" type="slidenum">
              <a:rPr lang="es-ES">
                <a:solidFill>
                  <a:prstClr val="black"/>
                </a:solidFill>
              </a:rPr>
              <a:pPr/>
              <a:t>39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7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6DF95-30F4-47A9-93DF-60BB52DCDF60}" type="slidenum">
              <a:rPr lang="es-ES">
                <a:solidFill>
                  <a:prstClr val="black"/>
                </a:solidFill>
              </a:rPr>
              <a:pPr/>
              <a:t>40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91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6DF95-30F4-47A9-93DF-60BB52DCDF60}" type="slidenum">
              <a:rPr lang="es-ES">
                <a:solidFill>
                  <a:prstClr val="black"/>
                </a:solidFill>
              </a:rPr>
              <a:pPr/>
              <a:t>41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24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448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29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392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8846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254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019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0197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019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019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019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019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019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0150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9802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6413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043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06938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9361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2369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668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187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624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730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955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530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Diapositiva de títu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logo_blanc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62" y="2895650"/>
            <a:ext cx="2663263" cy="609550"/>
          </a:xfrm>
          <a:prstGeom prst="rect">
            <a:avLst/>
          </a:prstGeom>
        </p:spPr>
      </p:pic>
      <p:pic>
        <p:nvPicPr>
          <p:cNvPr id="10" name="Imagen 9" descr="logo_blanc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62" y="2895650"/>
            <a:ext cx="2663263" cy="609550"/>
          </a:xfrm>
          <a:prstGeom prst="rect">
            <a:avLst/>
          </a:prstGeom>
        </p:spPr>
      </p:pic>
      <p:pic>
        <p:nvPicPr>
          <p:cNvPr id="11" name="Imagen 10" descr="logo_blanc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201" y="332023"/>
            <a:ext cx="1864284" cy="426685"/>
          </a:xfrm>
          <a:prstGeom prst="rect">
            <a:avLst/>
          </a:prstGeom>
        </p:spPr>
      </p:pic>
      <p:sp>
        <p:nvSpPr>
          <p:cNvPr id="14" name="Marcador de contenido 13"/>
          <p:cNvSpPr>
            <a:spLocks noGrp="1"/>
          </p:cNvSpPr>
          <p:nvPr>
            <p:ph sz="quarter" idx="10"/>
          </p:nvPr>
        </p:nvSpPr>
        <p:spPr>
          <a:xfrm>
            <a:off x="1406806" y="1981200"/>
            <a:ext cx="8909540" cy="4140000"/>
          </a:xfr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 b="1" i="0">
                <a:solidFill>
                  <a:srgbClr val="4B4B4B"/>
                </a:solidFill>
                <a:latin typeface="Arial"/>
                <a:cs typeface="Arial"/>
              </a:defRPr>
            </a:lvl1pPr>
            <a:lvl2pPr marL="0" indent="0">
              <a:lnSpc>
                <a:spcPts val="1400"/>
              </a:lnSpc>
              <a:spcBef>
                <a:spcPts val="0"/>
              </a:spcBef>
              <a:buFontTx/>
              <a:buNone/>
              <a:defRPr sz="1100" b="0" i="0">
                <a:solidFill>
                  <a:srgbClr val="4B4B4B"/>
                </a:solidFill>
                <a:latin typeface="Arial"/>
                <a:cs typeface="Arial"/>
              </a:defRPr>
            </a:lvl2pPr>
            <a:lvl3pPr marL="360000" indent="-100800" algn="l">
              <a:lnSpc>
                <a:spcPts val="1400"/>
              </a:lnSpc>
              <a:spcBef>
                <a:spcPts val="300"/>
              </a:spcBef>
              <a:spcAft>
                <a:spcPts val="0"/>
              </a:spcAft>
              <a:defRPr sz="1100" b="0" i="0">
                <a:solidFill>
                  <a:srgbClr val="4B4B4B"/>
                </a:solidFill>
                <a:latin typeface="Arial"/>
                <a:cs typeface="Arial"/>
              </a:defRPr>
            </a:lvl3pPr>
            <a:lvl4pPr marL="720000" indent="0">
              <a:lnSpc>
                <a:spcPts val="1400"/>
              </a:lnSpc>
              <a:spcBef>
                <a:spcPts val="300"/>
              </a:spcBef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4pPr>
            <a:lvl5pPr marL="720000" indent="0">
              <a:spcBef>
                <a:spcPts val="300"/>
              </a:spcBef>
              <a:buFont typeface="Arial"/>
              <a:buChar char="•"/>
              <a:defRPr sz="900" b="0" i="0">
                <a:solidFill>
                  <a:srgbClr val="E9751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 dirty="0" smtClean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2" hasCustomPrompt="1"/>
          </p:nvPr>
        </p:nvSpPr>
        <p:spPr>
          <a:xfrm>
            <a:off x="2438400" y="486836"/>
            <a:ext cx="4970584" cy="30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2400"/>
              </a:lnSpc>
              <a:spcBef>
                <a:spcPts val="0"/>
              </a:spcBef>
              <a:buFontTx/>
              <a:buNone/>
              <a:defRPr sz="1400" b="1" i="0" baseline="0">
                <a:solidFill>
                  <a:srgbClr val="E97519"/>
                </a:solidFill>
                <a:latin typeface="Arial"/>
              </a:defRPr>
            </a:lvl1pPr>
            <a:lvl2pPr algn="l">
              <a:lnSpc>
                <a:spcPts val="2400"/>
              </a:lnSpc>
              <a:spcBef>
                <a:spcPts val="0"/>
              </a:spcBef>
              <a:buFontTx/>
              <a:buNone/>
              <a:defRPr sz="2400" b="1" i="0" baseline="0">
                <a:solidFill>
                  <a:srgbClr val="4B4B4B"/>
                </a:solidFill>
                <a:latin typeface="Arial"/>
              </a:defRPr>
            </a:lvl2pPr>
            <a:lvl3pPr algn="l">
              <a:lnSpc>
                <a:spcPts val="2400"/>
              </a:lnSpc>
              <a:spcBef>
                <a:spcPts val="0"/>
              </a:spcBef>
              <a:buFontTx/>
              <a:buNone/>
              <a:defRPr sz="2400" b="1" i="0" baseline="0">
                <a:solidFill>
                  <a:srgbClr val="4B4B4B"/>
                </a:solidFill>
                <a:latin typeface="Arial"/>
              </a:defRPr>
            </a:lvl3pPr>
            <a:lvl4pPr algn="l">
              <a:lnSpc>
                <a:spcPts val="2400"/>
              </a:lnSpc>
              <a:spcBef>
                <a:spcPts val="0"/>
              </a:spcBef>
              <a:buFontTx/>
              <a:buNone/>
              <a:defRPr sz="2400" b="1" i="0" baseline="0">
                <a:solidFill>
                  <a:srgbClr val="4B4B4B"/>
                </a:solidFill>
                <a:latin typeface="Arial"/>
              </a:defRPr>
            </a:lvl4pPr>
            <a:lvl5pPr algn="l">
              <a:lnSpc>
                <a:spcPts val="2400"/>
              </a:lnSpc>
              <a:spcBef>
                <a:spcPts val="0"/>
              </a:spcBef>
              <a:buFontTx/>
              <a:buNone/>
              <a:defRPr sz="2400" b="1" i="0" baseline="0">
                <a:solidFill>
                  <a:srgbClr val="4B4B4B"/>
                </a:solidFill>
                <a:latin typeface="Arial"/>
              </a:defRPr>
            </a:lvl5pPr>
          </a:lstStyle>
          <a:p>
            <a:pPr lvl="0"/>
            <a:r>
              <a:rPr lang="es-ES_tradnl" dirty="0" smtClean="0"/>
              <a:t>Clic para insertar Subtitulo  </a:t>
            </a:r>
            <a:endParaRPr lang="es-ES_tradnl" dirty="0"/>
          </a:p>
        </p:txBody>
      </p:sp>
      <p:sp>
        <p:nvSpPr>
          <p:cNvPr id="21" name="Marcador de número de diapositiva 20"/>
          <p:cNvSpPr>
            <a:spLocks noGrp="1"/>
          </p:cNvSpPr>
          <p:nvPr>
            <p:ph type="sldNum" sz="quarter" idx="13"/>
          </p:nvPr>
        </p:nvSpPr>
        <p:spPr>
          <a:xfrm>
            <a:off x="11254158" y="6356409"/>
            <a:ext cx="328245" cy="365125"/>
          </a:xfrm>
          <a:prstGeom prst="rect">
            <a:avLst/>
          </a:prstGeom>
        </p:spPr>
        <p:txBody>
          <a:bodyPr wrap="none" lIns="0" tIns="0" rIns="0" bIns="0"/>
          <a:lstStyle>
            <a:lvl1pPr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fld id="{2391BD9B-F5E8-B643-9568-2C0BDD61AFEC}" type="slidenum">
              <a:rPr lang="es-ES_tradnl" smtClean="0">
                <a:solidFill>
                  <a:srgbClr val="4B4B4B">
                    <a:lumMod val="50000"/>
                    <a:lumOff val="50000"/>
                  </a:srgbClr>
                </a:solidFill>
              </a:rPr>
              <a:pPr/>
              <a:t>‹Nº›</a:t>
            </a:fld>
            <a:endParaRPr lang="es-ES_tradnl" dirty="0">
              <a:solidFill>
                <a:srgbClr val="4B4B4B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2" name="Marcador de pie de página 21"/>
          <p:cNvSpPr>
            <a:spLocks noGrp="1"/>
          </p:cNvSpPr>
          <p:nvPr>
            <p:ph type="ftr" sz="quarter" idx="14"/>
          </p:nvPr>
        </p:nvSpPr>
        <p:spPr>
          <a:xfrm>
            <a:off x="4966363" y="6356409"/>
            <a:ext cx="6194008" cy="365125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l">
              <a:lnSpc>
                <a:spcPts val="1200"/>
              </a:lnSpc>
              <a:defRPr sz="900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pPr algn="r"/>
            <a:endParaRPr lang="es-ES_tradnl" dirty="0">
              <a:solidFill>
                <a:srgbClr val="4B4B4B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1406774" y="1447800"/>
            <a:ext cx="9472247" cy="304800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ts val="3200"/>
              </a:lnSpc>
              <a:spcBef>
                <a:spcPts val="0"/>
              </a:spcBef>
              <a:buFontTx/>
              <a:buNone/>
              <a:defRPr sz="2800" b="1" i="0" baseline="0">
                <a:solidFill>
                  <a:srgbClr val="E97519"/>
                </a:solidFill>
                <a:latin typeface="Arial"/>
              </a:defRPr>
            </a:lvl1pPr>
            <a:lvl2pPr algn="l">
              <a:lnSpc>
                <a:spcPts val="2400"/>
              </a:lnSpc>
              <a:spcBef>
                <a:spcPts val="0"/>
              </a:spcBef>
              <a:buFontTx/>
              <a:buNone/>
              <a:defRPr sz="2400" b="1" i="0" baseline="0">
                <a:solidFill>
                  <a:srgbClr val="4B4B4B"/>
                </a:solidFill>
                <a:latin typeface="Arial"/>
              </a:defRPr>
            </a:lvl2pPr>
            <a:lvl3pPr algn="l">
              <a:lnSpc>
                <a:spcPts val="2400"/>
              </a:lnSpc>
              <a:spcBef>
                <a:spcPts val="0"/>
              </a:spcBef>
              <a:buFontTx/>
              <a:buNone/>
              <a:defRPr sz="2400" b="1" i="0" baseline="0">
                <a:solidFill>
                  <a:srgbClr val="4B4B4B"/>
                </a:solidFill>
                <a:latin typeface="Arial"/>
              </a:defRPr>
            </a:lvl3pPr>
            <a:lvl4pPr algn="l">
              <a:lnSpc>
                <a:spcPts val="2400"/>
              </a:lnSpc>
              <a:spcBef>
                <a:spcPts val="0"/>
              </a:spcBef>
              <a:buFontTx/>
              <a:buNone/>
              <a:defRPr sz="2400" b="1" i="0" baseline="0">
                <a:solidFill>
                  <a:srgbClr val="4B4B4B"/>
                </a:solidFill>
                <a:latin typeface="Arial"/>
              </a:defRPr>
            </a:lvl4pPr>
            <a:lvl5pPr algn="l">
              <a:lnSpc>
                <a:spcPts val="2400"/>
              </a:lnSpc>
              <a:spcBef>
                <a:spcPts val="0"/>
              </a:spcBef>
              <a:buFontTx/>
              <a:buNone/>
              <a:defRPr sz="2400" b="1" i="0" baseline="0">
                <a:solidFill>
                  <a:srgbClr val="4B4B4B"/>
                </a:solidFill>
                <a:latin typeface="Arial"/>
              </a:defRPr>
            </a:lvl5pPr>
          </a:lstStyle>
          <a:p>
            <a:pPr lvl="0"/>
            <a:r>
              <a:rPr lang="es-ES_tradnl" dirty="0" smtClean="0"/>
              <a:t>Clic para insertar titulo sección</a:t>
            </a:r>
            <a:endParaRPr lang="es-ES_tradnl" dirty="0"/>
          </a:p>
        </p:txBody>
      </p:sp>
      <p:cxnSp>
        <p:nvCxnSpPr>
          <p:cNvPr id="16" name="Conector recto 15"/>
          <p:cNvCxnSpPr/>
          <p:nvPr/>
        </p:nvCxnSpPr>
        <p:spPr>
          <a:xfrm rot="5400000">
            <a:off x="11176976" y="6553017"/>
            <a:ext cx="152400" cy="195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19"/>
          <p:cNvSpPr>
            <a:spLocks noGrp="1"/>
          </p:cNvSpPr>
          <p:nvPr>
            <p:ph type="body" sz="quarter" idx="16" hasCustomPrompt="1"/>
          </p:nvPr>
        </p:nvSpPr>
        <p:spPr>
          <a:xfrm>
            <a:off x="1406778" y="0"/>
            <a:ext cx="1031631" cy="872158"/>
          </a:xfrm>
        </p:spPr>
        <p:txBody>
          <a:bodyPr wrap="none" lIns="0" tIns="0" rIns="0" bIns="0" anchor="b" anchorCtr="0">
            <a:noAutofit/>
          </a:bodyPr>
          <a:lstStyle>
            <a:lvl1pPr marL="0" indent="0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500" b="1" i="0" kern="900" spc="0" baseline="0">
                <a:solidFill>
                  <a:srgbClr val="E97519"/>
                </a:solidFill>
                <a:latin typeface="Arial"/>
              </a:defRPr>
            </a:lvl1pPr>
          </a:lstStyle>
          <a:p>
            <a:pPr lvl="0"/>
            <a:r>
              <a:rPr lang="es-ES_tradnl" dirty="0" smtClean="0"/>
              <a:t>01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737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  <p:sldLayoutId id="2147483670" r:id="rId13"/>
    <p:sldLayoutId id="2147483671" r:id="rId14"/>
    <p:sldLayoutId id="2147483672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3.jpe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62.png"/><Relationship Id="rId3" Type="http://schemas.openxmlformats.org/officeDocument/2006/relationships/image" Target="../media/image54.jpe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11" Type="http://schemas.openxmlformats.org/officeDocument/2006/relationships/image" Target="../media/image60.png"/><Relationship Id="rId5" Type="http://schemas.openxmlformats.org/officeDocument/2006/relationships/image" Target="../media/image31.png"/><Relationship Id="rId10" Type="http://schemas.openxmlformats.org/officeDocument/2006/relationships/image" Target="../media/image59.jp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31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jpeg"/><Relationship Id="rId4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31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3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hart" Target="../charts/chart3.xml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chart" Target="../charts/chart2.xml"/><Relationship Id="rId15" Type="http://schemas.openxmlformats.org/officeDocument/2006/relationships/image" Target="../media/image26.jpeg"/><Relationship Id="rId10" Type="http://schemas.openxmlformats.org/officeDocument/2006/relationships/image" Target="../media/image22.png"/><Relationship Id="rId4" Type="http://schemas.openxmlformats.org/officeDocument/2006/relationships/chart" Target="../charts/chart1.xml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Elipse"/>
          <p:cNvSpPr/>
          <p:nvPr/>
        </p:nvSpPr>
        <p:spPr>
          <a:xfrm>
            <a:off x="2898292" y="770380"/>
            <a:ext cx="5862004" cy="586200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¿Cuáles eran sus objetivos?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629402"/>
            <a:ext cx="12240000" cy="14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4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894" y="3167982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3055832" y="2795505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1800" dirty="0"/>
              <a:t>conectar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6176751" y="4261745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2400" dirty="0" smtClean="0"/>
              <a:t>agregar</a:t>
            </a:r>
            <a:endParaRPr lang="es-ES" sz="24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680026" y="1481164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2400" dirty="0" smtClean="0"/>
              <a:t>difundir</a:t>
            </a:r>
            <a:endParaRPr lang="es-ES" sz="24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779482" y="4062493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2400" dirty="0" smtClean="0"/>
              <a:t>comunicar</a:t>
            </a:r>
            <a:endParaRPr lang="es-ES" sz="24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5052931" y="2523123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1800" dirty="0" smtClean="0"/>
              <a:t>compartir</a:t>
            </a:r>
            <a:endParaRPr lang="es-ES" sz="18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4278842" y="4756526"/>
            <a:ext cx="2774726" cy="34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1600" dirty="0" smtClean="0"/>
              <a:t>CONOCIMIENTO</a:t>
            </a:r>
            <a:endParaRPr lang="es-ES" sz="16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383275" y="1862807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2800" dirty="0" smtClean="0"/>
              <a:t>colaboración</a:t>
            </a:r>
            <a:endParaRPr lang="es-ES" sz="28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5830558" y="2023382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2800" dirty="0" smtClean="0"/>
              <a:t>iniciativa</a:t>
            </a:r>
            <a:endParaRPr lang="es-ES" sz="28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6490320" y="2967794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2400" dirty="0" smtClean="0"/>
              <a:t>participación</a:t>
            </a:r>
            <a:endParaRPr lang="es-ES" sz="24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4606284" y="5878704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2800" dirty="0" smtClean="0"/>
              <a:t>navegación</a:t>
            </a:r>
            <a:endParaRPr lang="es-ES" sz="28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220185" y="5396241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1800" dirty="0" smtClean="0"/>
              <a:t>procesos</a:t>
            </a:r>
            <a:endParaRPr lang="es-ES" sz="18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666204" y="5396240"/>
            <a:ext cx="2446019" cy="344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spcBef>
                <a:spcPts val="0"/>
              </a:spcBef>
              <a:buClr>
                <a:srgbClr val="430042"/>
              </a:buClr>
              <a:buSzPct val="100000"/>
            </a:pPr>
            <a:r>
              <a:rPr lang="es-ES" sz="2400" dirty="0" smtClean="0"/>
              <a:t>tiempos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344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¿Cuál era la situación inicial?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dirty="0" smtClean="0">
                <a:solidFill>
                  <a:schemeClr val="accent2"/>
                </a:solidFill>
              </a:rPr>
              <a:t>FEDA Disponía </a:t>
            </a:r>
            <a:r>
              <a:rPr lang="es-ES" b="1" dirty="0">
                <a:solidFill>
                  <a:schemeClr val="accent2"/>
                </a:solidFill>
              </a:rPr>
              <a:t>de una Intranet basada en </a:t>
            </a:r>
            <a:r>
              <a:rPr lang="es-ES" b="1" dirty="0" err="1">
                <a:solidFill>
                  <a:schemeClr val="accent2"/>
                </a:solidFill>
              </a:rPr>
              <a:t>Sharepoint</a:t>
            </a:r>
            <a:r>
              <a:rPr lang="es-ES" b="1" dirty="0">
                <a:solidFill>
                  <a:schemeClr val="accent2"/>
                </a:solidFill>
              </a:rPr>
              <a:t> 2010</a:t>
            </a:r>
          </a:p>
          <a:p>
            <a:pPr marL="0" indent="0">
              <a:buNone/>
            </a:pPr>
            <a:r>
              <a:rPr lang="es-ES" dirty="0" smtClean="0"/>
              <a:t> </a:t>
            </a:r>
          </a:p>
          <a:p>
            <a:pPr marL="0" indent="0" algn="ctr">
              <a:buNone/>
            </a:pPr>
            <a:r>
              <a:rPr lang="es-ES" dirty="0" smtClean="0"/>
              <a:t>Diferentes usos</a:t>
            </a:r>
          </a:p>
          <a:p>
            <a:pPr marL="0" indent="0" algn="ctr">
              <a:buNone/>
            </a:pPr>
            <a:r>
              <a:rPr lang="es-ES" dirty="0" smtClean="0"/>
              <a:t> Diseño y contenidos divergentes</a:t>
            </a:r>
          </a:p>
          <a:p>
            <a:pPr marL="0" indent="0" algn="ctr">
              <a:buNone/>
            </a:pPr>
            <a:r>
              <a:rPr lang="es-ES" dirty="0" smtClean="0"/>
              <a:t> </a:t>
            </a:r>
            <a:r>
              <a:rPr lang="es-ES" dirty="0"/>
              <a:t>P</a:t>
            </a:r>
            <a:r>
              <a:rPr lang="es-ES" dirty="0" smtClean="0"/>
              <a:t>lataforma de comunicación con limitaciones </a:t>
            </a:r>
          </a:p>
          <a:p>
            <a:pPr marL="0" indent="0" algn="ctr">
              <a:buNone/>
            </a:pPr>
            <a:r>
              <a:rPr lang="es-ES" dirty="0" smtClean="0"/>
              <a:t>Carencia de herramientas y funcionalidades</a:t>
            </a:r>
          </a:p>
          <a:p>
            <a:pPr marL="0" indent="0" algn="ctr">
              <a:buNone/>
            </a:pPr>
            <a:r>
              <a:rPr lang="es-ES" dirty="0" smtClean="0"/>
              <a:t> Documentación poco estructurada</a:t>
            </a:r>
          </a:p>
          <a:p>
            <a:pPr marL="0" indent="0" algn="ctr">
              <a:buNone/>
            </a:pPr>
            <a:r>
              <a:rPr lang="es-ES" dirty="0" smtClean="0"/>
              <a:t> Búsqueda de una mayor identidad corporativa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1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5572"/>
            <a:ext cx="12192000" cy="19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las intranets</a:t>
            </a:r>
            <a:endParaRPr lang="es-ES" dirty="0"/>
          </a:p>
        </p:txBody>
      </p:sp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4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42" name="41 Rectángulo"/>
          <p:cNvSpPr/>
          <p:nvPr/>
        </p:nvSpPr>
        <p:spPr>
          <a:xfrm>
            <a:off x="8991011" y="46055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Contenido</a:t>
            </a:r>
            <a:endParaRPr lang="es-ES" b="1" dirty="0"/>
          </a:p>
        </p:txBody>
      </p:sp>
      <p:sp>
        <p:nvSpPr>
          <p:cNvPr id="43" name="42 Rectángulo"/>
          <p:cNvSpPr/>
          <p:nvPr/>
        </p:nvSpPr>
        <p:spPr>
          <a:xfrm>
            <a:off x="8991011" y="37546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Comunicación</a:t>
            </a:r>
            <a:endParaRPr lang="es-ES" b="1" dirty="0"/>
          </a:p>
        </p:txBody>
      </p:sp>
      <p:sp>
        <p:nvSpPr>
          <p:cNvPr id="44" name="43 Rectángulo"/>
          <p:cNvSpPr/>
          <p:nvPr/>
        </p:nvSpPr>
        <p:spPr>
          <a:xfrm>
            <a:off x="8991011" y="28402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Aplicaciones</a:t>
            </a:r>
            <a:endParaRPr lang="es-ES" b="1" dirty="0"/>
          </a:p>
        </p:txBody>
      </p:sp>
      <p:sp>
        <p:nvSpPr>
          <p:cNvPr id="45" name="44 Rectángulo"/>
          <p:cNvSpPr/>
          <p:nvPr/>
        </p:nvSpPr>
        <p:spPr>
          <a:xfrm>
            <a:off x="8991011" y="1959444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Colaboración</a:t>
            </a:r>
            <a:endParaRPr lang="es-ES" b="1" dirty="0"/>
          </a:p>
        </p:txBody>
      </p:sp>
      <p:sp>
        <p:nvSpPr>
          <p:cNvPr id="46" name="45 Rectángulo"/>
          <p:cNvSpPr/>
          <p:nvPr/>
        </p:nvSpPr>
        <p:spPr>
          <a:xfrm>
            <a:off x="8991011" y="99242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Social</a:t>
            </a:r>
            <a:endParaRPr lang="es-ES" b="1" dirty="0"/>
          </a:p>
        </p:txBody>
      </p:sp>
      <p:cxnSp>
        <p:nvCxnSpPr>
          <p:cNvPr id="12" name="3 Conector recto"/>
          <p:cNvCxnSpPr/>
          <p:nvPr/>
        </p:nvCxnSpPr>
        <p:spPr>
          <a:xfrm>
            <a:off x="0" y="5870448"/>
            <a:ext cx="1621766" cy="0"/>
          </a:xfrm>
          <a:prstGeom prst="line">
            <a:avLst/>
          </a:prstGeom>
          <a:ln w="69850"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6 Rectángulo"/>
          <p:cNvSpPr/>
          <p:nvPr/>
        </p:nvSpPr>
        <p:spPr>
          <a:xfrm>
            <a:off x="14192" y="5813264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PASADO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14" name="17 Rectángulo"/>
          <p:cNvSpPr/>
          <p:nvPr/>
        </p:nvSpPr>
        <p:spPr>
          <a:xfrm>
            <a:off x="9336360" y="5813264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HOY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15" name="20 Rectángulo"/>
          <p:cNvSpPr/>
          <p:nvPr/>
        </p:nvSpPr>
        <p:spPr>
          <a:xfrm>
            <a:off x="11064552" y="5813264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FUTURO</a:t>
            </a:r>
            <a:endParaRPr lang="es-ES" sz="1400" dirty="0">
              <a:solidFill>
                <a:srgbClr val="0072C5"/>
              </a:solidFill>
            </a:endParaRPr>
          </a:p>
        </p:txBody>
      </p:sp>
      <p:cxnSp>
        <p:nvCxnSpPr>
          <p:cNvPr id="16" name="21 Conector recto"/>
          <p:cNvCxnSpPr/>
          <p:nvPr/>
        </p:nvCxnSpPr>
        <p:spPr>
          <a:xfrm>
            <a:off x="1759789" y="5870448"/>
            <a:ext cx="1044017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9 Rectángulo"/>
          <p:cNvSpPr/>
          <p:nvPr/>
        </p:nvSpPr>
        <p:spPr>
          <a:xfrm>
            <a:off x="163513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600" b="1" dirty="0">
                <a:solidFill>
                  <a:schemeClr val="accent2"/>
                </a:solidFill>
              </a:rPr>
              <a:t>Intranet Informativa</a:t>
            </a:r>
          </a:p>
        </p:txBody>
      </p:sp>
    </p:spTree>
    <p:extLst>
      <p:ext uri="{BB962C8B-B14F-4D97-AF65-F5344CB8AC3E}">
        <p14:creationId xmlns:p14="http://schemas.microsoft.com/office/powerpoint/2010/main" val="233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las intranets</a:t>
            </a:r>
            <a:endParaRPr lang="es-E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7016"/>
            <a:ext cx="12192000" cy="304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4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42" name="41 Rectángulo"/>
          <p:cNvSpPr/>
          <p:nvPr/>
        </p:nvSpPr>
        <p:spPr>
          <a:xfrm>
            <a:off x="8991011" y="46055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Contenido</a:t>
            </a:r>
            <a:endParaRPr lang="es-ES" b="1" dirty="0"/>
          </a:p>
        </p:txBody>
      </p:sp>
      <p:sp>
        <p:nvSpPr>
          <p:cNvPr id="43" name="42 Rectángulo"/>
          <p:cNvSpPr/>
          <p:nvPr/>
        </p:nvSpPr>
        <p:spPr>
          <a:xfrm>
            <a:off x="8991011" y="37546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Comunicación</a:t>
            </a:r>
            <a:endParaRPr lang="es-ES" b="1" dirty="0"/>
          </a:p>
        </p:txBody>
      </p:sp>
      <p:sp>
        <p:nvSpPr>
          <p:cNvPr id="44" name="43 Rectángulo"/>
          <p:cNvSpPr/>
          <p:nvPr/>
        </p:nvSpPr>
        <p:spPr>
          <a:xfrm>
            <a:off x="8991011" y="28402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Aplicaciones</a:t>
            </a:r>
            <a:endParaRPr lang="es-ES" b="1" dirty="0"/>
          </a:p>
        </p:txBody>
      </p:sp>
      <p:sp>
        <p:nvSpPr>
          <p:cNvPr id="45" name="44 Rectángulo"/>
          <p:cNvSpPr/>
          <p:nvPr/>
        </p:nvSpPr>
        <p:spPr>
          <a:xfrm>
            <a:off x="8991011" y="1959444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Colaboración</a:t>
            </a:r>
            <a:endParaRPr lang="es-ES" b="1" dirty="0"/>
          </a:p>
        </p:txBody>
      </p:sp>
      <p:sp>
        <p:nvSpPr>
          <p:cNvPr id="46" name="45 Rectángulo"/>
          <p:cNvSpPr/>
          <p:nvPr/>
        </p:nvSpPr>
        <p:spPr>
          <a:xfrm>
            <a:off x="8991011" y="99242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Social</a:t>
            </a:r>
            <a:endParaRPr lang="es-ES" b="1" dirty="0"/>
          </a:p>
        </p:txBody>
      </p:sp>
      <p:cxnSp>
        <p:nvCxnSpPr>
          <p:cNvPr id="13" name="3 Conector recto"/>
          <p:cNvCxnSpPr/>
          <p:nvPr/>
        </p:nvCxnSpPr>
        <p:spPr>
          <a:xfrm>
            <a:off x="0" y="5870448"/>
            <a:ext cx="4123426" cy="0"/>
          </a:xfrm>
          <a:prstGeom prst="line">
            <a:avLst/>
          </a:prstGeom>
          <a:ln w="69850"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6 Rectángulo"/>
          <p:cNvSpPr/>
          <p:nvPr/>
        </p:nvSpPr>
        <p:spPr>
          <a:xfrm>
            <a:off x="14192" y="5813264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PASADO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15" name="17 Rectángulo"/>
          <p:cNvSpPr/>
          <p:nvPr/>
        </p:nvSpPr>
        <p:spPr>
          <a:xfrm>
            <a:off x="9336360" y="5813264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HOY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16" name="20 Rectángulo"/>
          <p:cNvSpPr/>
          <p:nvPr/>
        </p:nvSpPr>
        <p:spPr>
          <a:xfrm>
            <a:off x="11064552" y="5813264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FUTURO</a:t>
            </a:r>
            <a:endParaRPr lang="es-ES" sz="1400" dirty="0">
              <a:solidFill>
                <a:srgbClr val="0072C5"/>
              </a:solidFill>
            </a:endParaRPr>
          </a:p>
        </p:txBody>
      </p:sp>
      <p:cxnSp>
        <p:nvCxnSpPr>
          <p:cNvPr id="17" name="21 Conector recto"/>
          <p:cNvCxnSpPr/>
          <p:nvPr/>
        </p:nvCxnSpPr>
        <p:spPr>
          <a:xfrm>
            <a:off x="3364302" y="5870448"/>
            <a:ext cx="88356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9 Rectángulo"/>
          <p:cNvSpPr/>
          <p:nvPr/>
        </p:nvSpPr>
        <p:spPr>
          <a:xfrm>
            <a:off x="163513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600" b="1" dirty="0">
                <a:solidFill>
                  <a:schemeClr val="accent2"/>
                </a:solidFill>
              </a:rPr>
              <a:t>Intranet Informativa</a:t>
            </a:r>
          </a:p>
        </p:txBody>
      </p:sp>
      <p:sp>
        <p:nvSpPr>
          <p:cNvPr id="20" name="25 Rectángulo"/>
          <p:cNvSpPr/>
          <p:nvPr/>
        </p:nvSpPr>
        <p:spPr>
          <a:xfrm>
            <a:off x="2990522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Portal de Empleado</a:t>
            </a:r>
          </a:p>
        </p:txBody>
      </p:sp>
    </p:spTree>
    <p:extLst>
      <p:ext uri="{BB962C8B-B14F-4D97-AF65-F5344CB8AC3E}">
        <p14:creationId xmlns:p14="http://schemas.microsoft.com/office/powerpoint/2010/main" val="35761297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16" y="1212370"/>
            <a:ext cx="12205316" cy="408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las intranets</a:t>
            </a:r>
            <a:endParaRPr lang="es-ES" dirty="0"/>
          </a:p>
        </p:txBody>
      </p:sp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4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42" name="41 Rectángulo"/>
          <p:cNvSpPr/>
          <p:nvPr/>
        </p:nvSpPr>
        <p:spPr>
          <a:xfrm>
            <a:off x="8991011" y="46055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Contenido</a:t>
            </a:r>
            <a:endParaRPr lang="es-ES" b="1" dirty="0"/>
          </a:p>
        </p:txBody>
      </p:sp>
      <p:sp>
        <p:nvSpPr>
          <p:cNvPr id="43" name="42 Rectángulo"/>
          <p:cNvSpPr/>
          <p:nvPr/>
        </p:nvSpPr>
        <p:spPr>
          <a:xfrm>
            <a:off x="8991011" y="37546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Comunicación</a:t>
            </a:r>
            <a:endParaRPr lang="es-ES" b="1" dirty="0"/>
          </a:p>
        </p:txBody>
      </p:sp>
      <p:sp>
        <p:nvSpPr>
          <p:cNvPr id="44" name="43 Rectángulo"/>
          <p:cNvSpPr/>
          <p:nvPr/>
        </p:nvSpPr>
        <p:spPr>
          <a:xfrm>
            <a:off x="8991011" y="28402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Aplicaciones</a:t>
            </a:r>
            <a:endParaRPr lang="es-ES" b="1" dirty="0"/>
          </a:p>
        </p:txBody>
      </p:sp>
      <p:sp>
        <p:nvSpPr>
          <p:cNvPr id="45" name="44 Rectángulo"/>
          <p:cNvSpPr/>
          <p:nvPr/>
        </p:nvSpPr>
        <p:spPr>
          <a:xfrm>
            <a:off x="8991011" y="1959444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Colaboración</a:t>
            </a:r>
            <a:endParaRPr lang="es-ES" b="1" dirty="0"/>
          </a:p>
        </p:txBody>
      </p:sp>
      <p:sp>
        <p:nvSpPr>
          <p:cNvPr id="46" name="45 Rectángulo"/>
          <p:cNvSpPr/>
          <p:nvPr/>
        </p:nvSpPr>
        <p:spPr>
          <a:xfrm>
            <a:off x="8991011" y="99242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Social</a:t>
            </a:r>
            <a:endParaRPr lang="es-ES" b="1" dirty="0"/>
          </a:p>
        </p:txBody>
      </p:sp>
      <p:cxnSp>
        <p:nvCxnSpPr>
          <p:cNvPr id="12" name="3 Conector recto"/>
          <p:cNvCxnSpPr/>
          <p:nvPr/>
        </p:nvCxnSpPr>
        <p:spPr>
          <a:xfrm flipV="1">
            <a:off x="0" y="5865023"/>
            <a:ext cx="6987396" cy="5425"/>
          </a:xfrm>
          <a:prstGeom prst="line">
            <a:avLst/>
          </a:prstGeom>
          <a:ln w="69850"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6 Rectángulo"/>
          <p:cNvSpPr/>
          <p:nvPr/>
        </p:nvSpPr>
        <p:spPr>
          <a:xfrm>
            <a:off x="14192" y="5865023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PASADO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14" name="17 Rectángulo"/>
          <p:cNvSpPr/>
          <p:nvPr/>
        </p:nvSpPr>
        <p:spPr>
          <a:xfrm>
            <a:off x="9336360" y="5865023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HOY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15" name="20 Rectángulo"/>
          <p:cNvSpPr/>
          <p:nvPr/>
        </p:nvSpPr>
        <p:spPr>
          <a:xfrm>
            <a:off x="11064552" y="5865023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FUTURO</a:t>
            </a:r>
            <a:endParaRPr lang="es-ES" sz="1400" dirty="0">
              <a:solidFill>
                <a:srgbClr val="0072C5"/>
              </a:solidFill>
            </a:endParaRPr>
          </a:p>
        </p:txBody>
      </p:sp>
      <p:cxnSp>
        <p:nvCxnSpPr>
          <p:cNvPr id="16" name="21 Conector recto"/>
          <p:cNvCxnSpPr/>
          <p:nvPr/>
        </p:nvCxnSpPr>
        <p:spPr>
          <a:xfrm>
            <a:off x="3364302" y="5870448"/>
            <a:ext cx="88356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9 Rectángulo"/>
          <p:cNvSpPr/>
          <p:nvPr/>
        </p:nvSpPr>
        <p:spPr>
          <a:xfrm>
            <a:off x="163513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600" b="1" dirty="0">
                <a:solidFill>
                  <a:schemeClr val="accent2"/>
                </a:solidFill>
              </a:rPr>
              <a:t>Intranet Informativa</a:t>
            </a:r>
          </a:p>
        </p:txBody>
      </p:sp>
      <p:sp>
        <p:nvSpPr>
          <p:cNvPr id="20" name="25 Rectángulo"/>
          <p:cNvSpPr/>
          <p:nvPr/>
        </p:nvSpPr>
        <p:spPr>
          <a:xfrm>
            <a:off x="2990522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Portal de Empleado</a:t>
            </a:r>
          </a:p>
        </p:txBody>
      </p:sp>
      <p:sp>
        <p:nvSpPr>
          <p:cNvPr id="21" name="31 Rectángulo"/>
          <p:cNvSpPr/>
          <p:nvPr/>
        </p:nvSpPr>
        <p:spPr>
          <a:xfrm>
            <a:off x="5817531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Portal de Conocimiento</a:t>
            </a:r>
          </a:p>
        </p:txBody>
      </p:sp>
    </p:spTree>
    <p:extLst>
      <p:ext uri="{BB962C8B-B14F-4D97-AF65-F5344CB8AC3E}">
        <p14:creationId xmlns:p14="http://schemas.microsoft.com/office/powerpoint/2010/main" val="13029880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las intranets</a:t>
            </a:r>
            <a:endParaRPr lang="es-ES" dirty="0"/>
          </a:p>
        </p:txBody>
      </p:sp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20" name="19 Rectángulo"/>
          <p:cNvSpPr/>
          <p:nvPr/>
        </p:nvSpPr>
        <p:spPr>
          <a:xfrm>
            <a:off x="163513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600" b="1" dirty="0">
                <a:solidFill>
                  <a:schemeClr val="accent2"/>
                </a:solidFill>
              </a:rPr>
              <a:t>Intranet Informativa</a:t>
            </a:r>
          </a:p>
        </p:txBody>
      </p:sp>
      <p:sp>
        <p:nvSpPr>
          <p:cNvPr id="26" name="25 Rectángulo"/>
          <p:cNvSpPr/>
          <p:nvPr/>
        </p:nvSpPr>
        <p:spPr>
          <a:xfrm>
            <a:off x="2990522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Portal de Empleado</a:t>
            </a:r>
          </a:p>
        </p:txBody>
      </p:sp>
      <p:sp>
        <p:nvSpPr>
          <p:cNvPr id="32" name="31 Rectángulo"/>
          <p:cNvSpPr/>
          <p:nvPr/>
        </p:nvSpPr>
        <p:spPr>
          <a:xfrm>
            <a:off x="5817531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Portal de Conocimiento</a:t>
            </a:r>
          </a:p>
        </p:txBody>
      </p:sp>
      <p:sp>
        <p:nvSpPr>
          <p:cNvPr id="38" name="37 Rectángulo"/>
          <p:cNvSpPr/>
          <p:nvPr/>
        </p:nvSpPr>
        <p:spPr>
          <a:xfrm>
            <a:off x="8644539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Red Social Corporativa</a:t>
            </a:r>
          </a:p>
        </p:txBody>
      </p:sp>
      <p:sp>
        <p:nvSpPr>
          <p:cNvPr id="42" name="41 Rectángulo"/>
          <p:cNvSpPr/>
          <p:nvPr/>
        </p:nvSpPr>
        <p:spPr>
          <a:xfrm>
            <a:off x="8991011" y="46055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Contenido</a:t>
            </a:r>
            <a:endParaRPr lang="es-ES" b="1" dirty="0"/>
          </a:p>
        </p:txBody>
      </p:sp>
      <p:sp>
        <p:nvSpPr>
          <p:cNvPr id="43" name="42 Rectángulo"/>
          <p:cNvSpPr/>
          <p:nvPr/>
        </p:nvSpPr>
        <p:spPr>
          <a:xfrm>
            <a:off x="8991011" y="37546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Comunicación</a:t>
            </a:r>
            <a:endParaRPr lang="es-ES" b="1" dirty="0"/>
          </a:p>
        </p:txBody>
      </p:sp>
      <p:sp>
        <p:nvSpPr>
          <p:cNvPr id="44" name="43 Rectángulo"/>
          <p:cNvSpPr/>
          <p:nvPr/>
        </p:nvSpPr>
        <p:spPr>
          <a:xfrm>
            <a:off x="8991011" y="28402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Aplicaciones</a:t>
            </a:r>
            <a:endParaRPr lang="es-ES" b="1" dirty="0"/>
          </a:p>
        </p:txBody>
      </p:sp>
      <p:sp>
        <p:nvSpPr>
          <p:cNvPr id="45" name="44 Rectángulo"/>
          <p:cNvSpPr/>
          <p:nvPr/>
        </p:nvSpPr>
        <p:spPr>
          <a:xfrm>
            <a:off x="8991011" y="1959444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Colaboración</a:t>
            </a:r>
            <a:endParaRPr lang="es-ES" b="1" dirty="0"/>
          </a:p>
        </p:txBody>
      </p:sp>
      <p:sp>
        <p:nvSpPr>
          <p:cNvPr id="46" name="45 Rectángulo"/>
          <p:cNvSpPr/>
          <p:nvPr/>
        </p:nvSpPr>
        <p:spPr>
          <a:xfrm>
            <a:off x="8991011" y="99242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Social</a:t>
            </a:r>
            <a:endParaRPr lang="es-ES" b="1" dirty="0"/>
          </a:p>
        </p:txBody>
      </p:sp>
      <p:cxnSp>
        <p:nvCxnSpPr>
          <p:cNvPr id="23" name="3 Conector recto"/>
          <p:cNvCxnSpPr/>
          <p:nvPr/>
        </p:nvCxnSpPr>
        <p:spPr>
          <a:xfrm>
            <a:off x="0" y="5870448"/>
            <a:ext cx="9868619" cy="0"/>
          </a:xfrm>
          <a:prstGeom prst="line">
            <a:avLst/>
          </a:prstGeom>
          <a:ln w="69850"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16 Rectángulo"/>
          <p:cNvSpPr/>
          <p:nvPr/>
        </p:nvSpPr>
        <p:spPr>
          <a:xfrm>
            <a:off x="14192" y="5934035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PASADO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25" name="17 Rectángulo"/>
          <p:cNvSpPr/>
          <p:nvPr/>
        </p:nvSpPr>
        <p:spPr>
          <a:xfrm>
            <a:off x="9319107" y="5934035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HOY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27" name="20 Rectángulo"/>
          <p:cNvSpPr/>
          <p:nvPr/>
        </p:nvSpPr>
        <p:spPr>
          <a:xfrm>
            <a:off x="11047299" y="5934035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FUTURO</a:t>
            </a:r>
            <a:endParaRPr lang="es-ES" sz="1400" dirty="0">
              <a:solidFill>
                <a:srgbClr val="0072C5"/>
              </a:solidFill>
            </a:endParaRPr>
          </a:p>
        </p:txBody>
      </p:sp>
      <p:cxnSp>
        <p:nvCxnSpPr>
          <p:cNvPr id="28" name="21 Conector recto"/>
          <p:cNvCxnSpPr/>
          <p:nvPr/>
        </p:nvCxnSpPr>
        <p:spPr>
          <a:xfrm>
            <a:off x="3364302" y="5870448"/>
            <a:ext cx="88356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49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la intranet</a:t>
            </a:r>
            <a:br>
              <a:rPr lang="es-ES" dirty="0" smtClean="0"/>
            </a:br>
            <a:r>
              <a:rPr lang="es-ES" dirty="0" smtClean="0"/>
              <a:t>Caso FEDA</a:t>
            </a:r>
            <a:endParaRPr lang="es-ES" dirty="0"/>
          </a:p>
        </p:txBody>
      </p:sp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4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20" name="19 Rectángulo"/>
          <p:cNvSpPr/>
          <p:nvPr/>
        </p:nvSpPr>
        <p:spPr>
          <a:xfrm>
            <a:off x="163513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600" b="1" dirty="0">
                <a:solidFill>
                  <a:schemeClr val="accent2"/>
                </a:solidFill>
              </a:rPr>
              <a:t>Intranet Informativa</a:t>
            </a:r>
          </a:p>
        </p:txBody>
      </p:sp>
      <p:sp>
        <p:nvSpPr>
          <p:cNvPr id="26" name="25 Rectángulo"/>
          <p:cNvSpPr/>
          <p:nvPr/>
        </p:nvSpPr>
        <p:spPr>
          <a:xfrm>
            <a:off x="2990522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Portal de Empleado</a:t>
            </a:r>
          </a:p>
        </p:txBody>
      </p:sp>
      <p:sp>
        <p:nvSpPr>
          <p:cNvPr id="32" name="31 Rectángulo"/>
          <p:cNvSpPr/>
          <p:nvPr/>
        </p:nvSpPr>
        <p:spPr>
          <a:xfrm>
            <a:off x="5817531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Portal de Conocimiento</a:t>
            </a:r>
          </a:p>
        </p:txBody>
      </p:sp>
      <p:sp>
        <p:nvSpPr>
          <p:cNvPr id="38" name="37 Rectángulo"/>
          <p:cNvSpPr/>
          <p:nvPr/>
        </p:nvSpPr>
        <p:spPr>
          <a:xfrm>
            <a:off x="8644539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Red Social Corporativa</a:t>
            </a:r>
          </a:p>
        </p:txBody>
      </p:sp>
      <p:sp>
        <p:nvSpPr>
          <p:cNvPr id="42" name="41 Rectángulo"/>
          <p:cNvSpPr/>
          <p:nvPr/>
        </p:nvSpPr>
        <p:spPr>
          <a:xfrm>
            <a:off x="8991011" y="46055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Contenido</a:t>
            </a:r>
            <a:endParaRPr lang="es-ES" b="1" dirty="0"/>
          </a:p>
        </p:txBody>
      </p:sp>
      <p:sp>
        <p:nvSpPr>
          <p:cNvPr id="43" name="42 Rectángulo"/>
          <p:cNvSpPr/>
          <p:nvPr/>
        </p:nvSpPr>
        <p:spPr>
          <a:xfrm>
            <a:off x="8991011" y="37546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Comunicación</a:t>
            </a:r>
            <a:endParaRPr lang="es-ES" b="1" dirty="0"/>
          </a:p>
        </p:txBody>
      </p:sp>
      <p:sp>
        <p:nvSpPr>
          <p:cNvPr id="44" name="43 Rectángulo"/>
          <p:cNvSpPr/>
          <p:nvPr/>
        </p:nvSpPr>
        <p:spPr>
          <a:xfrm>
            <a:off x="8991011" y="28402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Aplicaciones</a:t>
            </a:r>
            <a:endParaRPr lang="es-ES" b="1" dirty="0"/>
          </a:p>
        </p:txBody>
      </p:sp>
      <p:sp>
        <p:nvSpPr>
          <p:cNvPr id="45" name="44 Rectángulo"/>
          <p:cNvSpPr/>
          <p:nvPr/>
        </p:nvSpPr>
        <p:spPr>
          <a:xfrm>
            <a:off x="8991011" y="1959444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Colaboración</a:t>
            </a:r>
            <a:endParaRPr lang="es-ES" b="1" dirty="0"/>
          </a:p>
        </p:txBody>
      </p:sp>
      <p:sp>
        <p:nvSpPr>
          <p:cNvPr id="46" name="45 Rectángulo"/>
          <p:cNvSpPr/>
          <p:nvPr/>
        </p:nvSpPr>
        <p:spPr>
          <a:xfrm>
            <a:off x="8991011" y="99242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Social</a:t>
            </a:r>
            <a:endParaRPr lang="es-ES" b="1" dirty="0"/>
          </a:p>
        </p:txBody>
      </p:sp>
      <p:cxnSp>
        <p:nvCxnSpPr>
          <p:cNvPr id="4" name="3 Conector recto"/>
          <p:cNvCxnSpPr/>
          <p:nvPr/>
        </p:nvCxnSpPr>
        <p:spPr>
          <a:xfrm flipV="1">
            <a:off x="4200594" y="3556000"/>
            <a:ext cx="0" cy="1739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3" descr="Y:\UXTask\Proyectos_en_Curso\FEDA\20130201_Nueva_Intranet_UX_y_UI\00_material treballat per Albert\FEDA\linia_grafica\material_feda\LOGO_VERTICA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17572" b="38913"/>
          <a:stretch/>
        </p:blipFill>
        <p:spPr bwMode="auto">
          <a:xfrm>
            <a:off x="4077296" y="3556000"/>
            <a:ext cx="395288" cy="3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3 Conector recto"/>
          <p:cNvCxnSpPr/>
          <p:nvPr/>
        </p:nvCxnSpPr>
        <p:spPr>
          <a:xfrm>
            <a:off x="0" y="5870448"/>
            <a:ext cx="9868619" cy="0"/>
          </a:xfrm>
          <a:prstGeom prst="line">
            <a:avLst/>
          </a:prstGeom>
          <a:ln w="69850"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Rectángulo"/>
          <p:cNvSpPr/>
          <p:nvPr/>
        </p:nvSpPr>
        <p:spPr>
          <a:xfrm>
            <a:off x="14192" y="5934035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PASADO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9319107" y="5934035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HOY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11047299" y="5934035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FUTURO</a:t>
            </a:r>
            <a:endParaRPr lang="es-ES" sz="1400" dirty="0">
              <a:solidFill>
                <a:srgbClr val="0072C5"/>
              </a:solidFill>
            </a:endParaRPr>
          </a:p>
        </p:txBody>
      </p:sp>
      <p:cxnSp>
        <p:nvCxnSpPr>
          <p:cNvPr id="22" name="21 Conector recto"/>
          <p:cNvCxnSpPr/>
          <p:nvPr/>
        </p:nvCxnSpPr>
        <p:spPr>
          <a:xfrm>
            <a:off x="3364302" y="5870448"/>
            <a:ext cx="88356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1823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4" r="32872"/>
          <a:stretch/>
        </p:blipFill>
        <p:spPr>
          <a:xfrm>
            <a:off x="4200594" y="-10650"/>
            <a:ext cx="3983638" cy="531874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Evolución de la intranet</a:t>
            </a:r>
            <a:br>
              <a:rPr lang="es-ES" dirty="0" smtClean="0"/>
            </a:br>
            <a:r>
              <a:rPr lang="es-ES" dirty="0" smtClean="0"/>
              <a:t>Caso FEDA</a:t>
            </a:r>
            <a:endParaRPr lang="es-ES" dirty="0"/>
          </a:p>
        </p:txBody>
      </p:sp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4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20" name="19 Rectángulo"/>
          <p:cNvSpPr/>
          <p:nvPr/>
        </p:nvSpPr>
        <p:spPr>
          <a:xfrm>
            <a:off x="163513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600" b="1" dirty="0">
                <a:solidFill>
                  <a:schemeClr val="accent2"/>
                </a:solidFill>
              </a:rPr>
              <a:t>Intranet Informativa</a:t>
            </a:r>
          </a:p>
        </p:txBody>
      </p:sp>
      <p:sp>
        <p:nvSpPr>
          <p:cNvPr id="26" name="25 Rectángulo"/>
          <p:cNvSpPr/>
          <p:nvPr/>
        </p:nvSpPr>
        <p:spPr>
          <a:xfrm>
            <a:off x="2990522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Portal de Empleado</a:t>
            </a:r>
          </a:p>
        </p:txBody>
      </p:sp>
      <p:sp>
        <p:nvSpPr>
          <p:cNvPr id="32" name="31 Rectángulo"/>
          <p:cNvSpPr/>
          <p:nvPr/>
        </p:nvSpPr>
        <p:spPr>
          <a:xfrm>
            <a:off x="5817531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Portal de Conocimiento</a:t>
            </a:r>
          </a:p>
        </p:txBody>
      </p:sp>
      <p:sp>
        <p:nvSpPr>
          <p:cNvPr id="38" name="37 Rectángulo"/>
          <p:cNvSpPr/>
          <p:nvPr/>
        </p:nvSpPr>
        <p:spPr>
          <a:xfrm>
            <a:off x="8644539" y="5406360"/>
            <a:ext cx="2420144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accent2"/>
                </a:solidFill>
              </a:rPr>
              <a:t>Red Social Corporativa</a:t>
            </a:r>
          </a:p>
        </p:txBody>
      </p:sp>
      <p:sp>
        <p:nvSpPr>
          <p:cNvPr id="42" name="41 Rectángulo"/>
          <p:cNvSpPr/>
          <p:nvPr/>
        </p:nvSpPr>
        <p:spPr>
          <a:xfrm>
            <a:off x="8991011" y="46055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Contenido</a:t>
            </a:r>
            <a:endParaRPr lang="es-ES" b="1" dirty="0"/>
          </a:p>
        </p:txBody>
      </p:sp>
      <p:sp>
        <p:nvSpPr>
          <p:cNvPr id="43" name="42 Rectángulo"/>
          <p:cNvSpPr/>
          <p:nvPr/>
        </p:nvSpPr>
        <p:spPr>
          <a:xfrm>
            <a:off x="8991011" y="37546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Comunicación</a:t>
            </a:r>
            <a:endParaRPr lang="es-ES" b="1" dirty="0"/>
          </a:p>
        </p:txBody>
      </p:sp>
      <p:sp>
        <p:nvSpPr>
          <p:cNvPr id="44" name="43 Rectángulo"/>
          <p:cNvSpPr/>
          <p:nvPr/>
        </p:nvSpPr>
        <p:spPr>
          <a:xfrm>
            <a:off x="8991011" y="284027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Aplicaciones</a:t>
            </a:r>
            <a:endParaRPr lang="es-ES" b="1" dirty="0"/>
          </a:p>
        </p:txBody>
      </p:sp>
      <p:sp>
        <p:nvSpPr>
          <p:cNvPr id="45" name="44 Rectángulo"/>
          <p:cNvSpPr/>
          <p:nvPr/>
        </p:nvSpPr>
        <p:spPr>
          <a:xfrm>
            <a:off x="8991011" y="1959444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Colaboración</a:t>
            </a:r>
            <a:endParaRPr lang="es-ES" b="1" dirty="0"/>
          </a:p>
        </p:txBody>
      </p:sp>
      <p:sp>
        <p:nvSpPr>
          <p:cNvPr id="46" name="45 Rectángulo"/>
          <p:cNvSpPr/>
          <p:nvPr/>
        </p:nvSpPr>
        <p:spPr>
          <a:xfrm>
            <a:off x="8991011" y="992422"/>
            <a:ext cx="1727201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Social</a:t>
            </a:r>
            <a:endParaRPr lang="es-ES" b="1" dirty="0"/>
          </a:p>
        </p:txBody>
      </p:sp>
      <p:cxnSp>
        <p:nvCxnSpPr>
          <p:cNvPr id="4" name="3 Conector recto"/>
          <p:cNvCxnSpPr/>
          <p:nvPr/>
        </p:nvCxnSpPr>
        <p:spPr>
          <a:xfrm flipV="1">
            <a:off x="4200594" y="3556000"/>
            <a:ext cx="0" cy="173990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16 Conector recto"/>
          <p:cNvCxnSpPr/>
          <p:nvPr/>
        </p:nvCxnSpPr>
        <p:spPr>
          <a:xfrm flipV="1">
            <a:off x="8184232" y="1623060"/>
            <a:ext cx="0" cy="367284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3" descr="Y:\UXTask\Proyectos_en_Curso\FEDA\20130201_Nueva_Intranet_UX_y_UI\00_material treballat per Albert\FEDA\linia_grafica\material_feda\LOGO_VERTICAL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17572" b="38913"/>
          <a:stretch/>
        </p:blipFill>
        <p:spPr bwMode="auto">
          <a:xfrm>
            <a:off x="8040031" y="1122325"/>
            <a:ext cx="395288" cy="3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Y:\UXTask\Proyectos_en_Curso\FEDA\20130201_Nueva_Intranet_UX_y_UI\00_material treballat per Albert\FEDA\linia_grafica\material_feda\LOGO_VERTICAL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r="17572" b="38913"/>
          <a:stretch/>
        </p:blipFill>
        <p:spPr bwMode="auto">
          <a:xfrm>
            <a:off x="4077296" y="3556000"/>
            <a:ext cx="395288" cy="3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3 Conector recto"/>
          <p:cNvCxnSpPr/>
          <p:nvPr/>
        </p:nvCxnSpPr>
        <p:spPr>
          <a:xfrm>
            <a:off x="0" y="5870448"/>
            <a:ext cx="9868619" cy="0"/>
          </a:xfrm>
          <a:prstGeom prst="line">
            <a:avLst/>
          </a:prstGeom>
          <a:ln w="69850">
            <a:headEnd type="none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16 Rectángulo"/>
          <p:cNvSpPr/>
          <p:nvPr/>
        </p:nvSpPr>
        <p:spPr>
          <a:xfrm>
            <a:off x="14192" y="5934035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PASADO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29" name="17 Rectángulo"/>
          <p:cNvSpPr/>
          <p:nvPr/>
        </p:nvSpPr>
        <p:spPr>
          <a:xfrm>
            <a:off x="9319107" y="5934035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HOY</a:t>
            </a:r>
            <a:endParaRPr lang="es-ES" sz="1400" dirty="0">
              <a:solidFill>
                <a:srgbClr val="0072C5"/>
              </a:solidFill>
            </a:endParaRPr>
          </a:p>
        </p:txBody>
      </p:sp>
      <p:sp>
        <p:nvSpPr>
          <p:cNvPr id="30" name="20 Rectángulo"/>
          <p:cNvSpPr/>
          <p:nvPr/>
        </p:nvSpPr>
        <p:spPr>
          <a:xfrm>
            <a:off x="11047299" y="5934035"/>
            <a:ext cx="1111473" cy="393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0"/>
              </a:spcAft>
            </a:pPr>
            <a:r>
              <a:rPr lang="es-ES" sz="1400" dirty="0" smtClean="0">
                <a:solidFill>
                  <a:srgbClr val="0072C5"/>
                </a:solidFill>
              </a:rPr>
              <a:t>FUTURO</a:t>
            </a:r>
            <a:endParaRPr lang="es-ES" sz="1400" dirty="0">
              <a:solidFill>
                <a:srgbClr val="0072C5"/>
              </a:solidFill>
            </a:endParaRPr>
          </a:p>
        </p:txBody>
      </p:sp>
      <p:cxnSp>
        <p:nvCxnSpPr>
          <p:cNvPr id="31" name="21 Conector recto"/>
          <p:cNvCxnSpPr/>
          <p:nvPr/>
        </p:nvCxnSpPr>
        <p:spPr>
          <a:xfrm>
            <a:off x="3364302" y="5870448"/>
            <a:ext cx="88356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3315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4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709" y="642764"/>
            <a:ext cx="5796582" cy="585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7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Intranet de FEDA hoy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0" y="1825625"/>
            <a:ext cx="11079163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" sz="3600" dirty="0"/>
          </a:p>
          <a:p>
            <a:pPr marL="0" indent="0" algn="ctr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2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35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08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79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82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79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61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795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7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794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27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794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9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7949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12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AproximaciónBirchman</a:t>
            </a:r>
            <a:endParaRPr lang="es-E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61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¿Cómo se abordó el proyecto?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idx="1"/>
          </p:nvPr>
        </p:nvSpPr>
        <p:spPr>
          <a:xfrm>
            <a:off x="274641" y="1825624"/>
            <a:ext cx="11079159" cy="34019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b="1" dirty="0" smtClean="0"/>
          </a:p>
          <a:p>
            <a:pPr marL="457200" lvl="1" indent="0" algn="ctr">
              <a:buNone/>
            </a:pPr>
            <a:endParaRPr lang="es-ES" sz="2800" b="1" dirty="0" smtClean="0"/>
          </a:p>
          <a:p>
            <a:pPr marL="457200" lvl="1" indent="0" algn="ctr">
              <a:buNone/>
            </a:pPr>
            <a:endParaRPr lang="es-ES" sz="2800" b="1" dirty="0" smtClean="0"/>
          </a:p>
          <a:p>
            <a:pPr marL="457200" lvl="1" indent="0" algn="ctr">
              <a:buNone/>
            </a:pPr>
            <a:endParaRPr lang="es-ES" sz="2800" b="1" dirty="0"/>
          </a:p>
          <a:p>
            <a:pPr marL="457200" lvl="1" indent="0" algn="ctr">
              <a:buNone/>
            </a:pPr>
            <a:r>
              <a:rPr lang="es-ES" sz="2800" b="1" dirty="0" smtClean="0"/>
              <a:t>¿Migrar a </a:t>
            </a:r>
            <a:r>
              <a:rPr lang="es-ES" sz="2800" b="1" dirty="0" err="1" smtClean="0"/>
              <a:t>sharepoint</a:t>
            </a:r>
            <a:r>
              <a:rPr lang="es-ES" sz="2800" b="1" dirty="0" smtClean="0"/>
              <a:t> 2013?</a:t>
            </a:r>
          </a:p>
          <a:p>
            <a:pPr marL="457200" lvl="1" indent="0" algn="ctr">
              <a:buNone/>
            </a:pPr>
            <a:endParaRPr lang="es-ES" sz="2800" b="1" dirty="0" smtClean="0"/>
          </a:p>
          <a:p>
            <a:pPr marL="457200" lvl="1" indent="0" algn="ctr">
              <a:buNone/>
            </a:pPr>
            <a:endParaRPr lang="es-ES" sz="2800" b="1" dirty="0" smtClean="0"/>
          </a:p>
          <a:p>
            <a:pPr marL="457200" lvl="1" indent="0" algn="ctr">
              <a:buNone/>
            </a:pPr>
            <a:r>
              <a:rPr lang="es-ES" sz="2800" b="1" dirty="0" smtClean="0"/>
              <a:t>¿Construir una nueva intranet sobre </a:t>
            </a:r>
            <a:r>
              <a:rPr lang="es-ES" sz="2800" b="1" dirty="0" err="1" smtClean="0"/>
              <a:t>Sharepoint</a:t>
            </a:r>
            <a:r>
              <a:rPr lang="es-ES" sz="2800" b="1" dirty="0" smtClean="0"/>
              <a:t> 2013?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</p:txBody>
      </p:sp>
      <p:pic>
        <p:nvPicPr>
          <p:cNvPr id="11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4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8" name="2 Marcador de contenido"/>
          <p:cNvSpPr txBox="1">
            <a:spLocks/>
          </p:cNvSpPr>
          <p:nvPr/>
        </p:nvSpPr>
        <p:spPr>
          <a:xfrm>
            <a:off x="274641" y="1825625"/>
            <a:ext cx="110791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egoe UI Light" panose="020B0502040204020203" pitchFamily="34" charset="0"/>
              <a:buNone/>
            </a:pPr>
            <a:r>
              <a:rPr lang="es-ES" b="1" dirty="0" smtClean="0">
                <a:solidFill>
                  <a:schemeClr val="accent2"/>
                </a:solidFill>
              </a:rPr>
              <a:t>Primer dilema</a:t>
            </a:r>
          </a:p>
        </p:txBody>
      </p:sp>
    </p:spTree>
    <p:extLst>
      <p:ext uri="{BB962C8B-B14F-4D97-AF65-F5344CB8AC3E}">
        <p14:creationId xmlns:p14="http://schemas.microsoft.com/office/powerpoint/2010/main" val="87502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5" y="929147"/>
            <a:ext cx="2159489" cy="2428568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Albert Silvestre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BIRCHMAN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http://www.thebirchmangroup.com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albert.silvestre@birchmangroup.com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Senior Project Manager</a:t>
            </a:r>
            <a:endParaRPr lang="es-ES" dirty="0"/>
          </a:p>
        </p:txBody>
      </p:sp>
      <p:sp>
        <p:nvSpPr>
          <p:cNvPr id="13" name="38 Rectángulo"/>
          <p:cNvSpPr/>
          <p:nvPr/>
        </p:nvSpPr>
        <p:spPr>
          <a:xfrm>
            <a:off x="3807479" y="4414336"/>
            <a:ext cx="2844000" cy="812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pic>
        <p:nvPicPr>
          <p:cNvPr id="14" name="4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29" y="4414336"/>
            <a:ext cx="1944696" cy="8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se abordó el proyecto?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56420" y="1831604"/>
            <a:ext cx="1107915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dirty="0" smtClean="0">
                <a:solidFill>
                  <a:schemeClr val="accent2"/>
                </a:solidFill>
              </a:rPr>
              <a:t>Proyecto Inicial</a:t>
            </a:r>
          </a:p>
          <a:p>
            <a:pPr marL="0" indent="0" algn="ctr">
              <a:buNone/>
            </a:pPr>
            <a:endParaRPr lang="es-ES" b="1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s-ES" b="1" dirty="0" smtClean="0"/>
              <a:t> Diagnosis y auditoría sobre </a:t>
            </a:r>
            <a:r>
              <a:rPr lang="es-ES" b="1" dirty="0"/>
              <a:t>la </a:t>
            </a:r>
            <a:r>
              <a:rPr lang="es-ES" b="1" dirty="0" smtClean="0"/>
              <a:t>Intranet inicial</a:t>
            </a:r>
            <a:endParaRPr lang="es-ES" b="1" dirty="0"/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b="1" dirty="0" smtClean="0"/>
              <a:t>Conclusiones </a:t>
            </a:r>
            <a:r>
              <a:rPr lang="es-ES" b="1" dirty="0"/>
              <a:t>y plan de </a:t>
            </a:r>
            <a:r>
              <a:rPr lang="es-ES" b="1" dirty="0" smtClean="0"/>
              <a:t>acción</a:t>
            </a:r>
            <a:endParaRPr lang="es-ES" b="1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5355262" y="4067016"/>
            <a:ext cx="890794" cy="611898"/>
          </a:xfrm>
          <a:prstGeom prst="flowChartMer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45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 descr="data:image/jpg;base64,/9j/4AAQSkZJRgABAQAAAQABAAD/2wCEAAkGBhQQEBAUEBQSFRAUEBcVFxYRFRQUFxQUFRUXFhYVFBQXHCYeGBolGRQYIDAgIycpLCwuFx4yNTAqNSYrLCkBCQoKDgwOGg8PGiokHSQpNS4vKTUsLCwtNCwpLiosKTUsKSwsLCwsLDIpKiwsLywsLCwtLTUpKSw0LCwsKiwsLP/AABEIALAAvAMBIgACEQEDEQH/xAAbAAEAAwEBAQEAAAAAAAAAAAAABAUGAwIBB//EAEUQAAEDAQQECA0CBQIHAAAAAAEAAgMRBAUSIRMxQYEGIjJRYXGR0RQWIzNCUlNUoaKjwdNigkNykrGyNPAHFSRzg8Lh/8QAGwEBAAIDAQEAAAAAAAAAAAAAAAQFAgMGAQf/xAAxEQACAQIDBQcEAQUAAAAAAAAAAQIDEQQSMQUTFSFBMlFSYXGBkbHB0eEiBhRCcqH/2gAMAwEAAhEDEQA/AP3FERAEREAREQBERAERfCUBztNqbG0ukcGtGslVjeE0RpQSlteVo3UHTWmpVUltbMZbTNU2WFxbCzZI4ZGQjbU5CqqpOHMwkDRoWV1RnXTmqgNxY7yjmro3tdTXTWN2tSlkILY2QeFQswTRGk0bfTj9LLaaZjqWshlD2hzTVrgCCNoOYKA9oiIAiIgCIiAIiIAiIgCIiAIiIAiIgCIiAKk4S2pxayzxHys5w1HoRjlv7Mt6uJZQ1pc40a0EknYBmSsm23FrJrY4eUm8nA062x14uXTyigIV/W1rKRRjyNmaAAPTlOTW9KiWXg290Bc4VrUu5yTrI56atyXdYDNM1mtsZxOPrSnMn9oPaQt1GwNAA1AUXObSq7+puovlHX/bp8L6kmn/AAV+r+hhrhvEwPBfrYdFMPWYeRJTqotZc79DI+znkZyQnnjceM0fyk9hHMs7wmsAhkEwHk3DBIP0Hb+1xr1FTLDK6SHC3O02Qh8f646auotqOxW2CxG/pJvtLk/X96+5qqRs+WhsAi4WK1tljY9nJcKjuPSNS7qaawiIgCIiAIiIAiIgCIiAIiIAiIgCIuFttjYY3vfyWtJO7YOnYgKi/nmeSOytOTuPKR6MQPJ/ccuoLPX7eWOQuZ5uLyULdjpDlX/fMrCaZ8UDnu/1drd/QymTR0Naq26LCJpgB5qKrR0u9N323lRcXiP7ek59dEvN6GcI5nYvuDd2aGIVzccyecnMnefsrheWii+1XLR5LnzfV+fU3N3dyNeFjEsbmuFQQcj1aljbstLrPJnUvgOF364Haj1jVuW6Ky/Cqx6NzbQ0VpUPA9Jh5Q/9tx51Kwlfc1k32Zcn9n9vfyDWZWLq75BDOWN8zPWWI7A/XIzfyh+5Xax91nSxOgDvKR0lgf1Ztpz83UVpbst2mia+lDqc31XjJzT1FdSRiWiIgCIiAIiIAiIgCIiAIiIAiIgCobxcLRaGxHzMNJJjsLtbGH/I7lZXrbxBE59KnU1vrPOTW7z91nra0xQtgrWecl8zuvNx+25AVd7XiZXukHKedHCPVb6T/utFcN3iGJoGsj4bPud6oLms+nmx08kwYWfyg695HYFrwFyu0MRvq1l2Y8vfr8afJKjHLHzZDt16CM4QMT9dK0AHO47FDF8v5mfN3que/jvJ1mRx+JA+AXzGrihgKSgsyuzQ5O5fWO88eThR3XkepSLXAJGOado+OxZpsuHMaxn2LUtNQDzgHtFVWbQwkaPOPZfKxshIxFic6CQsHLhdjZ+qInjM3auxamz2gRzNe3zFqp1Nmpl1YgKdYCqeFFiLSyZg47DWnrDaN4+IC63Q9srHQV8nK3SRO9U66DpBz7VZ7OxG+pWl2o8n9n7r/tzGrGzutGa5FBui2mSPj5SsJZIOZ41nqIod6nKyNQREQBERAEREAREQBERAERQL4tpjjozzrzgjH6jt6gM9yAgzSiWdz3HyFlr1Ompmf2jLrJWavO1OeSTXSTmg52RDm5ubere8w2NkdmaeIwY5Xc+01POTmq25otNK6Z3JFMI5mjkj7qv2hidxS/j2nyX59jdRhmlz0Re3RYxFG1o10z7lYrixdAVyN7ckb583cyM7qPkHNI4fMV40i632zBO/mcA7tFD8QoWkXb4aeejGXkRJKzJAdXIazl25LaEUy5suzJY+5mY54xsDsW5uf2WtLlUbYqWUYe5nTRytUQc0g6isjZWuhldEMnNcZIj0jN7fjXetg9Z/hHYiQ2RnnGEEbtXdvVVhMTuKqm9NH6frX5JOTNGxbNtYa+K0NyjlAjlHqu9Bx6icJ6Cr0LJ3LamSAsd5m0NOXqv1Ob0f/FeXNaDhdHIayxHCT6zfQfvHxBXZkEsUREAREQBERAEREAREQAqg8LDnSWl3m4wY4h6xrxnjrOQ6Apt8zmjYmHykxw19Vg5b9wy6yFTXvaGNIjGUFnbV3S4DIICmvKVzqR65JTjk/lrk3etBd9nEbA3t61RXLCZHulfrJy6OjcFooyuMx+J39VyWi5L7v3/BZQp5IW6khpXrGuIcmNV9zzKUfCtlDE/raf8AIf2KoNKtNwmZis7jtYQ7sOfwKx2lXW7IqZsPl7n+yJWVpGo4Jx1fK/1WBu9x7mlaTGqTgszDZsW18hO5vFH3VriVNtapmxDXcrG2lH+NzqXKPO0EEHURRe8S8OKrEyRFWMzZ2mKZ0RNA844zzSDP4j4grSG2ZR2ka2eTmA9TaafpNHdVVTX/AGPEzE3JzcweamYPapVw3kHYXHkS8SQbGyDL4rq9lYneU929Y/Tp+CLiIZXmXU1zXV1al9VXdD9GXwOOcebCfSiPJ7OT2K0VuRgiIgCIiAIiIAvL3gAkmgAqSdgGsr0qq9naVzLO30+NIRsiB1fuOXVVAQvDMLJLS4ceTiQg6wz0cuk1csvekubYa7cch53HUCri+rzBc5/8KEYWDY5/Qs3ZWkkudm4mpPSVT7Xxe4o5VrL6dfwS8LSzzu9EaCyWprWhramgUj/mB2Ab1WQii7By4Gdeb0LlUo9SWbe7o7F5NrdzqNiXzEtTqTfUyVKPcera9z45G1PGY5vaCvyAXlKBnI+o18Y7Na/XQ5fjl5R4Z52c0zwP6jT+4XVf03UeapBvomV2PhZRaP2G6JHMstlaSaizsJrzv45/yCmC1u9YrhM3C7CNTA1n9DQ37LxiXPYyrKdecr6t/Um0qSVNcuhLFudzr2LwO0BQsSYlHVWa6mbpR7iRLbxTMH+6prHKI5nMr5KU0/leOSfspsmpVduhqD/unSrTAY6dGrGb9/Q0VqClFo2ItBfGyUZz2c0eNr2ekN4zHSFfwzB7WuaatcAQecHUsXwfvjkSO/7Uo6djlobtdoZXwHkGskX8pPGZuJr1HoX0WMlJJrQomrOxbIiL08CIiAIiIDlabQI2Oe40a1pJ6gs9aLQ6OFzzlabS7IbWNpxW7m/EqfeD9NM2L+HHSSU7Ms2MP+R6AFmL5vepkm/8cI/u5eSkoq70PUr8kVd6z4ntibyI9f6n7TuXSzMooFkj59e3rVnGvnm0cU8RVc+nT0L/AA9LJFI7gr1jXOq+VVVYmJHXEvmJcsSY0ymVjriUM2Kz6UPfFA6UOxAvArUajSue8LD8M+F79I+CBxa1ho9zTQudtaDsAWML9prXnNSe0rpsBsau4qqp5L6W1t8orMRjKaeTLc/eHSkkk6zn1r5iX5ZwV4XPgkYyRxdC4gcY1wVyqDzc6/Ti6iqcdgKmEnlnzT0feS8PXjWjePwdsSYlxxL7iVdYkWOhco07V2qubis48jXJEKxWnRS8bzbxgf0V5Ltx/uthC50kNB/qbM7Ez9TebqIqFjLXFWtdStuD97EBrzy4Tgk/VGdTl2+xMXvKe5lqtPT9FJjKWWWZdTeWK2CVjXt5LhXpHOD0g1G5d1S2OQQ2gsHmZ6yRnYH0q9o6xxhvV0ugIAREQBRrxtohie850GQ2uccmtHSTQKSqO12gSTEuPkLLxncxmpkOnCPi5AV14vdFC2Kv/UWhxfKRsB17tnUFkLwtIklo3zcYwt6ecqffF7Eh8p85McMY9WPn7FUWQUAVFtjFZKe6jq9fQnYOlmlmfQn2dqlAqNG9e9IuKkrsvYo7YkxrhpE0ixym1I7Y18D1y0iaRe5TOx+R8IYXR2q0B2vSud1gmoKrsS/Vr94OxWsDSVa8anspUdYOsdCzB/4ZSk8W0WfDzu0jTvbhPwqu5wO1KM6SjN5Wlbmc7icFUhNuKumZFrC4hrQS5xwgDWS7IAbyv3WZhYQ0mrmsY138zWAO+IKzvBrglBYXCUu09qHJcW4Y4j60bTm536jSmwK5MiqdtYynXUadPnbncm7Pw06d5z5X6HYOX3EuGkTSLnMpaWO+JCVx0iaReZTW0eZmqHBatDK1/oHivHOw9xzUx71BtQBCnYOtKhUU10IlempxaZtLB5WJ8FaSR0khd1Zt7Dl1LQ3VbxNE19KO1Ob6r25Ob2r854P3mQBTzlnNR+qI7D1als7LaBHM2Rp8jaQD0NlA17wKHqX0OnNVIqUdGc9KLi7Mv0RFmYnG1yFsby3lBpI6wMljbY4+CWSIE4rQ/E87XEmrq7z8Ft3DJYO/W4Tommj4H44wTrY7Om5AZHhBaD4XKw1AiIY0HKgFDXevkNoWtmvKx2mjrXZ36YChLQc6dIXLwe6/ZTfP3qkxWy5V6jnm1J1LFKnFKxQC1L74Ur/Q3Z7Kb5+9NDdnspvn71D4FLxL4JHEF3FB4WnhSv8AQ3Z7Kb5+9NBdnspvn715wKXiXwe8RXcUHhSeFK/0F2eym+fvTQ3Z7Kb5+9OBS8SMuJLuKDwpPClf6G7PZTfP3pobs9lN8/enApeJDifkUHhSeFK/0N2eym+fvTQ3Z7Kb5+9OBS8SHEl3FB4WnhSv9Ddnspvn700F2eym+bvTgUvEjziS7ig8LTwpaDQ3Z7Kb5+9fNDdnspvn704FLxL4MeIruKA2pR5rQtPoLs9lN8/ehs91+ym+fvWS2HJf5L4MXj0+hkrsthZaYSPSeGEc7XZHvW8sQOC2WZ38PyjDzbclFstou+B2OKCQyDVUHI7yuFmtL5ny0HlrQcNB6LNpO5XmEoOhTyN3IFWoqksyRvbvkLooicyY2k9ZAKkLlZocDGtGprQ3sFF1Uo1BVt8XDHaQA+ocNTm5OG9WSIDLHgG33i0jqMf3aU8Qm+9Wrth/GtSiAyviC33q1fR/GniEPerV9H8a1SIDK+IQ96tX0fxp4gt96tX0fxrVIgMr4gt96tX0fxp4gt96tX0fxrVIgMr4gt96tX0fxp4gt96tX0fxrVIgMr4gt96tX0fxp4gt96tX0fxrVIgMr4gt96tX0fxp4gt96tX0fxrVIgMr4gt96tX0fxp4gt96tX0fxrVIgMr4gt96tX0fxp4hN95tX0fxrVIgMuOAbdtotJ6zH9mBWdy8HI7LiLMTnuFC55qaVrToVqiABER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4B4B4B"/>
              </a:solidFill>
              <a:ea typeface="ＭＳ Ｐゴシック" charset="-128"/>
            </a:endParaRPr>
          </a:p>
        </p:txBody>
      </p:sp>
      <p:sp>
        <p:nvSpPr>
          <p:cNvPr id="60420" name="AutoShape 4" descr="data:image/jpg;base64,/9j/4AAQSkZJRgABAQAAAQABAAD/2wCEAAkGBhQQEBAUEBQSFRAUEBcVFxYRFRQUFxQUFRUXFhYVFBQXHCYeGBolGRQYIDAgIycpLCwuFx4yNTAqNSYrLCkBCQoKDgwOGg8PGiokHSQpNS4vKTUsLCwtNCwpLiosKTUsKSwsLCwsLDIpKiwsLywsLCwtLTUpKSw0LCwsKiwsLP/AABEIALAAvAMBIgACEQEDEQH/xAAbAAEAAwEBAQEAAAAAAAAAAAAABAUGAwIBB//EAEUQAAEDAQQECA0CBQIHAAAAAAEAAgMRBAUSIRMxQYEGIjJRYXGR0RQWIzNCUlNUoaKjwdNigkNykrGyNPAHFSRzg8Lh/8QAGwEBAAIDAQEAAAAAAAAAAAAAAAQFAgMGAQf/xAAxEQACAQIDBQcEAQUAAAAAAAAAAQIDEQQSMQUTFSFBMlFSYXGBkbHB0eEiBhRCcqH/2gAMAwEAAhEDEQA/AP3FERAEREAREQBERAERfCUBztNqbG0ukcGtGslVjeE0RpQSlteVo3UHTWmpVUltbMZbTNU2WFxbCzZI4ZGQjbU5CqqpOHMwkDRoWV1RnXTmqgNxY7yjmro3tdTXTWN2tSlkILY2QeFQswTRGk0bfTj9LLaaZjqWshlD2hzTVrgCCNoOYKA9oiIAiIgCIiAIiIAiIgCIiAIiIAiIgCIiAKk4S2pxayzxHys5w1HoRjlv7Mt6uJZQ1pc40a0EknYBmSsm23FrJrY4eUm8nA062x14uXTyigIV/W1rKRRjyNmaAAPTlOTW9KiWXg290Bc4VrUu5yTrI56atyXdYDNM1mtsZxOPrSnMn9oPaQt1GwNAA1AUXObSq7+puovlHX/bp8L6kmn/AAV+r+hhrhvEwPBfrYdFMPWYeRJTqotZc79DI+znkZyQnnjceM0fyk9hHMs7wmsAhkEwHk3DBIP0Hb+1xr1FTLDK6SHC3O02Qh8f646auotqOxW2CxG/pJvtLk/X96+5qqRs+WhsAi4WK1tljY9nJcKjuPSNS7qaawiIgCIiAIiIAiIgCIiAIiIAiIgCIuFttjYY3vfyWtJO7YOnYgKi/nmeSOytOTuPKR6MQPJ/ccuoLPX7eWOQuZ5uLyULdjpDlX/fMrCaZ8UDnu/1drd/QymTR0Naq26LCJpgB5qKrR0u9N323lRcXiP7ek59dEvN6GcI5nYvuDd2aGIVzccyecnMnefsrheWii+1XLR5LnzfV+fU3N3dyNeFjEsbmuFQQcj1aljbstLrPJnUvgOF364Haj1jVuW6Ky/Cqx6NzbQ0VpUPA9Jh5Q/9tx51Kwlfc1k32Zcn9n9vfyDWZWLq75BDOWN8zPWWI7A/XIzfyh+5Xax91nSxOgDvKR0lgf1Ztpz83UVpbst2mia+lDqc31XjJzT1FdSRiWiIgCIiAIiIAiIgCIiAIiIAiIgCobxcLRaGxHzMNJJjsLtbGH/I7lZXrbxBE59KnU1vrPOTW7z91nra0xQtgrWecl8zuvNx+25AVd7XiZXukHKedHCPVb6T/utFcN3iGJoGsj4bPud6oLms+nmx08kwYWfyg695HYFrwFyu0MRvq1l2Y8vfr8afJKjHLHzZDt16CM4QMT9dK0AHO47FDF8v5mfN3que/jvJ1mRx+JA+AXzGrihgKSgsyuzQ5O5fWO88eThR3XkepSLXAJGOado+OxZpsuHMaxn2LUtNQDzgHtFVWbQwkaPOPZfKxshIxFic6CQsHLhdjZ+qInjM3auxamz2gRzNe3zFqp1Nmpl1YgKdYCqeFFiLSyZg47DWnrDaN4+IC63Q9srHQV8nK3SRO9U66DpBz7VZ7OxG+pWl2o8n9n7r/tzGrGzutGa5FBui2mSPj5SsJZIOZ41nqIod6nKyNQREQBERAEREAREQBERAERQL4tpjjozzrzgjH6jt6gM9yAgzSiWdz3HyFlr1Ompmf2jLrJWavO1OeSTXSTmg52RDm5ubere8w2NkdmaeIwY5Xc+01POTmq25otNK6Z3JFMI5mjkj7qv2hidxS/j2nyX59jdRhmlz0Re3RYxFG1o10z7lYrixdAVyN7ckb583cyM7qPkHNI4fMV40i632zBO/mcA7tFD8QoWkXb4aeejGXkRJKzJAdXIazl25LaEUy5suzJY+5mY54xsDsW5uf2WtLlUbYqWUYe5nTRytUQc0g6isjZWuhldEMnNcZIj0jN7fjXetg9Z/hHYiQ2RnnGEEbtXdvVVhMTuKqm9NH6frX5JOTNGxbNtYa+K0NyjlAjlHqu9Bx6icJ6Cr0LJ3LamSAsd5m0NOXqv1Ob0f/FeXNaDhdHIayxHCT6zfQfvHxBXZkEsUREAREQBERAEREAREQAqg8LDnSWl3m4wY4h6xrxnjrOQ6Apt8zmjYmHykxw19Vg5b9wy6yFTXvaGNIjGUFnbV3S4DIICmvKVzqR65JTjk/lrk3etBd9nEbA3t61RXLCZHulfrJy6OjcFooyuMx+J39VyWi5L7v3/BZQp5IW6khpXrGuIcmNV9zzKUfCtlDE/raf8AIf2KoNKtNwmZis7jtYQ7sOfwKx2lXW7IqZsPl7n+yJWVpGo4Jx1fK/1WBu9x7mlaTGqTgszDZsW18hO5vFH3VriVNtapmxDXcrG2lH+NzqXKPO0EEHURRe8S8OKrEyRFWMzZ2mKZ0RNA844zzSDP4j4grSG2ZR2ka2eTmA9TaafpNHdVVTX/AGPEzE3JzcweamYPapVw3kHYXHkS8SQbGyDL4rq9lYneU929Y/Tp+CLiIZXmXU1zXV1al9VXdD9GXwOOcebCfSiPJ7OT2K0VuRgiIgCIiAIiIAvL3gAkmgAqSdgGsr0qq9naVzLO30+NIRsiB1fuOXVVAQvDMLJLS4ceTiQg6wz0cuk1csvekubYa7cch53HUCri+rzBc5/8KEYWDY5/Qs3ZWkkudm4mpPSVT7Xxe4o5VrL6dfwS8LSzzu9EaCyWprWhramgUj/mB2Ab1WQii7By4Gdeb0LlUo9SWbe7o7F5NrdzqNiXzEtTqTfUyVKPcera9z45G1PGY5vaCvyAXlKBnI+o18Y7Na/XQ5fjl5R4Z52c0zwP6jT+4XVf03UeapBvomV2PhZRaP2G6JHMstlaSaizsJrzv45/yCmC1u9YrhM3C7CNTA1n9DQ37LxiXPYyrKdecr6t/Um0qSVNcuhLFudzr2LwO0BQsSYlHVWa6mbpR7iRLbxTMH+6prHKI5nMr5KU0/leOSfspsmpVduhqD/unSrTAY6dGrGb9/Q0VqClFo2ItBfGyUZz2c0eNr2ekN4zHSFfwzB7WuaatcAQecHUsXwfvjkSO/7Uo6djlobtdoZXwHkGskX8pPGZuJr1HoX0WMlJJrQomrOxbIiL08CIiAIiIDlabQI2Oe40a1pJ6gs9aLQ6OFzzlabS7IbWNpxW7m/EqfeD9NM2L+HHSSU7Ms2MP+R6AFmL5vepkm/8cI/u5eSkoq70PUr8kVd6z4ntibyI9f6n7TuXSzMooFkj59e3rVnGvnm0cU8RVc+nT0L/AA9LJFI7gr1jXOq+VVVYmJHXEvmJcsSY0ymVjriUM2Kz6UPfFA6UOxAvArUajSue8LD8M+F79I+CBxa1ho9zTQudtaDsAWML9prXnNSe0rpsBsau4qqp5L6W1t8orMRjKaeTLc/eHSkkk6zn1r5iX5ZwV4XPgkYyRxdC4gcY1wVyqDzc6/Ti6iqcdgKmEnlnzT0feS8PXjWjePwdsSYlxxL7iVdYkWOhco07V2qubis48jXJEKxWnRS8bzbxgf0V5Ltx/uthC50kNB/qbM7Ez9TebqIqFjLXFWtdStuD97EBrzy4Tgk/VGdTl2+xMXvKe5lqtPT9FJjKWWWZdTeWK2CVjXt5LhXpHOD0g1G5d1S2OQQ2gsHmZ6yRnYH0q9o6xxhvV0ugIAREQBRrxtohie850GQ2uccmtHSTQKSqO12gSTEuPkLLxncxmpkOnCPi5AV14vdFC2Kv/UWhxfKRsB17tnUFkLwtIklo3zcYwt6ecqffF7Eh8p85McMY9WPn7FUWQUAVFtjFZKe6jq9fQnYOlmlmfQn2dqlAqNG9e9IuKkrsvYo7YkxrhpE0ixym1I7Y18D1y0iaRe5TOx+R8IYXR2q0B2vSud1gmoKrsS/Vr94OxWsDSVa8anspUdYOsdCzB/4ZSk8W0WfDzu0jTvbhPwqu5wO1KM6SjN5Wlbmc7icFUhNuKumZFrC4hrQS5xwgDWS7IAbyv3WZhYQ0mrmsY138zWAO+IKzvBrglBYXCUu09qHJcW4Y4j60bTm536jSmwK5MiqdtYynXUadPnbncm7Pw06d5z5X6HYOX3EuGkTSLnMpaWO+JCVx0iaReZTW0eZmqHBatDK1/oHivHOw9xzUx71BtQBCnYOtKhUU10IlempxaZtLB5WJ8FaSR0khd1Zt7Dl1LQ3VbxNE19KO1Ob6r25Ob2r854P3mQBTzlnNR+qI7D1als7LaBHM2Rp8jaQD0NlA17wKHqX0OnNVIqUdGc9KLi7Mv0RFmYnG1yFsby3lBpI6wMljbY4+CWSIE4rQ/E87XEmrq7z8Ft3DJYO/W4Tommj4H44wTrY7Om5AZHhBaD4XKw1AiIY0HKgFDXevkNoWtmvKx2mjrXZ36YChLQc6dIXLwe6/ZTfP3qkxWy5V6jnm1J1LFKnFKxQC1L74Ur/Q3Z7Kb5+9NDdnspvn71D4FLxL4JHEF3FB4WnhSv8AQ3Z7Kb5+9NBdnspvn715wKXiXwe8RXcUHhSeFK/0F2eym+fvTQ3Z7Kb5+9OBS8SMuJLuKDwpPClf6G7PZTfP3pobs9lN8/enApeJDifkUHhSeFK/0N2eym+fvTQ3Z7Kb5+9OBS8SHEl3FB4WnhSv9Ddnspvn700F2eym+bvTgUvEjziS7ig8LTwpaDQ3Z7Kb5+9fNDdnspvn704FLxL4MeIruKA2pR5rQtPoLs9lN8/ehs91+ym+fvWS2HJf5L4MXj0+hkrsthZaYSPSeGEc7XZHvW8sQOC2WZ38PyjDzbclFstou+B2OKCQyDVUHI7yuFmtL5ny0HlrQcNB6LNpO5XmEoOhTyN3IFWoqksyRvbvkLooicyY2k9ZAKkLlZocDGtGprQ3sFF1Uo1BVt8XDHaQA+ocNTm5OG9WSIDLHgG33i0jqMf3aU8Qm+9Wrth/GtSiAyviC33q1fR/GniEPerV9H8a1SIDK+IQ96tX0fxp4gt96tX0fxrVIgMr4gt96tX0fxp4gt96tX0fxrVIgMr4gt96tX0fxp4gt96tX0fxrVIgMr4gt96tX0fxp4gt96tX0fxrVIgMr4gt96tX0fxp4gt96tX0fxrVIgMr4gt96tX0fxp4gt96tX0fxrVIgMr4gt96tX0fxp4hN95tX0fxrVIgMuOAbdtotJ6zH9mBWdy8HI7LiLMTnuFC55qaVrToVqiABER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4B4B4B"/>
              </a:solidFill>
              <a:ea typeface="ＭＳ Ｐゴシック" charset="-128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Intranet Inicial</a:t>
            </a:r>
            <a:endParaRPr lang="en-GB" dirty="0"/>
          </a:p>
        </p:txBody>
      </p:sp>
      <p:sp>
        <p:nvSpPr>
          <p:cNvPr id="16" name="5 Marcador de texto"/>
          <p:cNvSpPr txBox="1">
            <a:spLocks/>
          </p:cNvSpPr>
          <p:nvPr/>
        </p:nvSpPr>
        <p:spPr>
          <a:xfrm>
            <a:off x="379828" y="1690687"/>
            <a:ext cx="11493304" cy="428808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342900" indent="-342900" algn="l" defTabSz="457200" rtl="0" eaLnBrk="1" latinLnBrk="0" hangingPunct="1">
              <a:lnSpc>
                <a:spcPts val="3200"/>
              </a:lnSpc>
              <a:spcBef>
                <a:spcPts val="0"/>
              </a:spcBef>
              <a:buFontTx/>
              <a:buNone/>
              <a:defRPr sz="2800" b="1" i="0" kern="1200" baseline="0">
                <a:solidFill>
                  <a:srgbClr val="E97519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ts val="2400"/>
              </a:lnSpc>
              <a:spcBef>
                <a:spcPts val="0"/>
              </a:spcBef>
              <a:buFontTx/>
              <a:buNone/>
              <a:defRPr sz="2400" b="1" i="0" kern="1200" baseline="0">
                <a:solidFill>
                  <a:srgbClr val="4B4B4B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FontTx/>
              <a:buNone/>
              <a:defRPr sz="2400" b="1" i="0" kern="1200" baseline="0">
                <a:solidFill>
                  <a:srgbClr val="4B4B4B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FontTx/>
              <a:buNone/>
              <a:defRPr sz="2400" b="1" i="0" kern="1200" baseline="0">
                <a:solidFill>
                  <a:srgbClr val="4B4B4B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FontTx/>
              <a:buNone/>
              <a:defRPr sz="2400" b="1" i="0" kern="1200" baseline="0">
                <a:solidFill>
                  <a:srgbClr val="4B4B4B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32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¿Qué grado de usabilidad tenía?</a:t>
            </a:r>
          </a:p>
          <a:p>
            <a:pPr marL="0" indent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32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¿Cuál era su uso?</a:t>
            </a:r>
          </a:p>
          <a:p>
            <a:pPr marL="0" indent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32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¿Qué valoraban más los usuarios?</a:t>
            </a:r>
          </a:p>
          <a:p>
            <a:pPr marL="0" indent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32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¿Qué valoraban menos?</a:t>
            </a:r>
          </a:p>
          <a:p>
            <a:pPr marL="0" indent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s-ES" sz="32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¿Qué requerimientos tenían los usuarios?</a:t>
            </a:r>
          </a:p>
        </p:txBody>
      </p:sp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8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Intranet Inicial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7" name="3 Marcador de texto"/>
          <p:cNvSpPr txBox="1">
            <a:spLocks/>
          </p:cNvSpPr>
          <p:nvPr/>
        </p:nvSpPr>
        <p:spPr>
          <a:xfrm>
            <a:off x="392113" y="1690688"/>
            <a:ext cx="11228387" cy="4546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 auditar la antigua intranet de FEDA detectamos las carencias que hacían de ella una herramienta estanca</a:t>
            </a:r>
          </a:p>
          <a:p>
            <a:endParaRPr lang="es-ES" dirty="0">
              <a:latin typeface="Segoe UI Light" panose="020B0502040204020203" pitchFamily="34" charset="0"/>
            </a:endParaRPr>
          </a:p>
        </p:txBody>
      </p:sp>
      <p:graphicFrame>
        <p:nvGraphicFramePr>
          <p:cNvPr id="8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47461"/>
              </p:ext>
            </p:extLst>
          </p:nvPr>
        </p:nvGraphicFramePr>
        <p:xfrm>
          <a:off x="513009" y="2890461"/>
          <a:ext cx="10980000" cy="3078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6640"/>
                <a:gridCol w="9903360"/>
              </a:tblGrid>
              <a:tr h="10261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s-ES" sz="1600" b="1" u="none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marT="46800" marB="90000"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E3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itchFamily="34" charset="0"/>
                        <a:buNone/>
                        <a:defRPr/>
                      </a:pPr>
                      <a:r>
                        <a:rPr lang="es-ES" sz="2400" b="0" u="none" kern="1200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ea typeface="+mn-ea"/>
                          <a:cs typeface="+mn-cs"/>
                        </a:rPr>
                        <a:t>Intranet no funcional</a:t>
                      </a:r>
                    </a:p>
                    <a:p>
                      <a:pPr marL="0" indent="0" algn="just">
                        <a:buFont typeface="Arial" pitchFamily="34" charset="0"/>
                        <a:buNone/>
                        <a:defRPr/>
                      </a:pPr>
                      <a:r>
                        <a:rPr lang="es-ES" sz="18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" panose="020B0502040204020203" pitchFamily="34" charset="0"/>
                          <a:ea typeface="+mn-ea"/>
                          <a:cs typeface="+mn-cs"/>
                        </a:rPr>
                        <a:t>Se detectaron carencias </a:t>
                      </a:r>
                      <a:r>
                        <a:rPr lang="es-ES" sz="1800" b="0" u="none" kern="12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" panose="020B0502040204020203" pitchFamily="34" charset="0"/>
                          <a:ea typeface="+mn-ea"/>
                          <a:cs typeface="+mn-cs"/>
                        </a:rPr>
                        <a:t>de funcionamiento en diferentes secciones</a:t>
                      </a:r>
                      <a:endParaRPr lang="es-ES" sz="18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Light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261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s-ES" sz="1600" b="1" u="none" dirty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marT="46800" marB="90000"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E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" sz="2400" b="0" u="none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Intranet no valorada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s-ES" sz="18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" panose="020B0502040204020203" pitchFamily="34" charset="0"/>
                          <a:ea typeface="+mn-ea"/>
                          <a:cs typeface="+mn-cs"/>
                        </a:rPr>
                        <a:t>Los usuarios habituales manifestaron no apreciar la plataforma por varios motivos</a:t>
                      </a: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261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s-ES" sz="1600" b="1" u="none" dirty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marT="46800" marB="90000"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3E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2400" b="0" u="none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Intranet no utilizada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800" b="0" u="non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" panose="020B0502040204020203" pitchFamily="34" charset="0"/>
                        </a:rPr>
                        <a:t>La suma de las</a:t>
                      </a:r>
                      <a:r>
                        <a:rPr lang="es-ES" sz="1800" b="0" u="none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" panose="020B0502040204020203" pitchFamily="34" charset="0"/>
                        </a:rPr>
                        <a:t> necesidades </a:t>
                      </a:r>
                      <a:r>
                        <a:rPr lang="es-ES" sz="1800" b="0" u="non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" panose="020B0502040204020203" pitchFamily="34" charset="0"/>
                        </a:rPr>
                        <a:t>funcionales y la baja valoración , reforzaban</a:t>
                      </a:r>
                      <a:r>
                        <a:rPr lang="es-ES" sz="1800" b="0" u="none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" panose="020B0502040204020203" pitchFamily="34" charset="0"/>
                        </a:rPr>
                        <a:t> la falta de </a:t>
                      </a:r>
                      <a:r>
                        <a:rPr lang="es-ES" sz="1800" b="0" u="none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" panose="020B0502040204020203" pitchFamily="34" charset="0"/>
                        </a:rPr>
                        <a:t>engagement</a:t>
                      </a:r>
                      <a:r>
                        <a:rPr lang="es-ES" sz="1800" b="0" u="none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Segoe UI Light" panose="020B0502040204020203" pitchFamily="34" charset="0"/>
                        </a:rPr>
                        <a:t>.</a:t>
                      </a:r>
                      <a:endParaRPr lang="es-ES" sz="1800" b="0" u="none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9" name="5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7" y="3178493"/>
            <a:ext cx="377921" cy="377921"/>
          </a:xfrm>
          <a:prstGeom prst="rect">
            <a:avLst/>
          </a:prstGeom>
        </p:spPr>
      </p:pic>
      <p:pic>
        <p:nvPicPr>
          <p:cNvPr id="10" name="14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7" y="4186605"/>
            <a:ext cx="377921" cy="377921"/>
          </a:xfrm>
          <a:prstGeom prst="rect">
            <a:avLst/>
          </a:prstGeom>
        </p:spPr>
      </p:pic>
      <p:pic>
        <p:nvPicPr>
          <p:cNvPr id="11" name="15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7" y="5266725"/>
            <a:ext cx="377921" cy="37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4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Análisis Intranet Inicial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/>
              <a:t>Frente al escenario de una intranet que no alcanzaba los niveles deseados en funcionalidad, valoración </a:t>
            </a:r>
            <a:r>
              <a:rPr lang="es-ES" dirty="0" smtClean="0"/>
              <a:t>ni </a:t>
            </a:r>
            <a:r>
              <a:rPr lang="es-ES" dirty="0"/>
              <a:t>utilización, </a:t>
            </a:r>
            <a:r>
              <a:rPr lang="es-ES" dirty="0" smtClean="0"/>
              <a:t>FEDA y Birchman optamos </a:t>
            </a:r>
            <a:r>
              <a:rPr lang="es-ES" dirty="0"/>
              <a:t>por emprender un </a:t>
            </a:r>
            <a:r>
              <a:rPr lang="es-ES" b="1" dirty="0"/>
              <a:t>proyecto de renovación integral </a:t>
            </a:r>
            <a:r>
              <a:rPr lang="es-ES" dirty="0"/>
              <a:t>que pasara por revisar y reestructurar los cimientos y el enfoque de la </a:t>
            </a:r>
            <a:r>
              <a:rPr lang="es-ES" dirty="0" smtClean="0"/>
              <a:t>Intranet</a:t>
            </a:r>
            <a:endParaRPr lang="es-ES" dirty="0"/>
          </a:p>
          <a:p>
            <a:pPr algn="ctr"/>
            <a:endParaRPr lang="es-ES" sz="1800" dirty="0"/>
          </a:p>
        </p:txBody>
      </p:sp>
      <p:graphicFrame>
        <p:nvGraphicFramePr>
          <p:cNvPr id="14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25625"/>
              </p:ext>
            </p:extLst>
          </p:nvPr>
        </p:nvGraphicFramePr>
        <p:xfrm>
          <a:off x="7536162" y="3774381"/>
          <a:ext cx="3024335" cy="24123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119"/>
                <a:gridCol w="1944216"/>
              </a:tblGrid>
              <a:tr h="8041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s-ES" sz="1600" b="1" u="none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marT="46800" marB="90000"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A67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itchFamily="34" charset="0"/>
                        <a:buNone/>
                        <a:defRPr/>
                      </a:pPr>
                      <a:r>
                        <a:rPr lang="es-ES" sz="2000" b="0" u="none" kern="1200" dirty="0" smtClean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Funcional</a:t>
                      </a: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8041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s-ES" sz="1600" b="1" u="none" dirty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marT="46800" marB="90000"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A6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" sz="2000" b="0" u="none" dirty="0" smtClean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Valoración</a:t>
                      </a: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8041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s-ES" sz="1600" b="1" u="none" dirty="0">
                        <a:solidFill>
                          <a:schemeClr val="bg1"/>
                        </a:solidFill>
                      </a:endParaRPr>
                    </a:p>
                  </a:txBody>
                  <a:tcPr marL="90000" marR="90000" marT="46800" marB="90000" anchor="ctr">
                    <a:lnL w="12700" cmpd="sng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A6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2000" b="0" u="none" dirty="0" smtClean="0">
                          <a:solidFill>
                            <a:schemeClr val="tx2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Utilización</a:t>
                      </a: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320" y="3965805"/>
            <a:ext cx="377921" cy="37792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320" y="4787128"/>
            <a:ext cx="377921" cy="377921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320" y="5570956"/>
            <a:ext cx="377921" cy="377921"/>
          </a:xfrm>
          <a:prstGeom prst="rect">
            <a:avLst/>
          </a:prstGeom>
        </p:spPr>
      </p:pic>
      <p:sp>
        <p:nvSpPr>
          <p:cNvPr id="8" name="7 Abrir corchete"/>
          <p:cNvSpPr/>
          <p:nvPr/>
        </p:nvSpPr>
        <p:spPr>
          <a:xfrm>
            <a:off x="7320137" y="3090424"/>
            <a:ext cx="45719" cy="3096344"/>
          </a:xfrm>
          <a:prstGeom prst="leftBracke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19 Grupo"/>
          <p:cNvGrpSpPr/>
          <p:nvPr/>
        </p:nvGrpSpPr>
        <p:grpSpPr>
          <a:xfrm>
            <a:off x="1775520" y="3939737"/>
            <a:ext cx="5544616" cy="2078970"/>
            <a:chOff x="632520" y="3429200"/>
            <a:chExt cx="5544616" cy="2078970"/>
          </a:xfrm>
        </p:grpSpPr>
        <p:sp>
          <p:nvSpPr>
            <p:cNvPr id="11" name="10 Arco"/>
            <p:cNvSpPr/>
            <p:nvPr/>
          </p:nvSpPr>
          <p:spPr>
            <a:xfrm>
              <a:off x="632520" y="3429200"/>
              <a:ext cx="2078970" cy="2078970"/>
            </a:xfrm>
            <a:prstGeom prst="arc">
              <a:avLst>
                <a:gd name="adj1" fmla="val 17794480"/>
                <a:gd name="adj2" fmla="val 16118553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11 Elipse"/>
            <p:cNvSpPr/>
            <p:nvPr/>
          </p:nvSpPr>
          <p:spPr>
            <a:xfrm>
              <a:off x="938520" y="3735200"/>
              <a:ext cx="1494000" cy="1494000"/>
            </a:xfrm>
            <a:prstGeom prst="ellipse">
              <a:avLst/>
            </a:prstGeom>
            <a:solidFill>
              <a:srgbClr val="590058"/>
            </a:solidFill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Revisión 360</a:t>
              </a:r>
              <a:r>
                <a:rPr lang="es-ES" sz="1600" b="1" baseline="300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</a:t>
              </a:r>
              <a:endParaRPr lang="es-ES" sz="1200" b="1" baseline="30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9" name="18 Conector recto"/>
            <p:cNvCxnSpPr>
              <a:stCxn id="11" idx="2"/>
            </p:cNvCxnSpPr>
            <p:nvPr/>
          </p:nvCxnSpPr>
          <p:spPr>
            <a:xfrm flipV="1">
              <a:off x="1647380" y="3429202"/>
              <a:ext cx="4529756" cy="29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4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9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906703" y="3273723"/>
            <a:ext cx="10255347" cy="2281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Análisis Intranet Inicial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9865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 smtClean="0"/>
              <a:t> La disyuntiva planteada antes de iniciar el proyecto de auditoría se resolvió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</p:txBody>
      </p:sp>
      <p:sp>
        <p:nvSpPr>
          <p:cNvPr id="2" name="1 Rectángulo"/>
          <p:cNvSpPr/>
          <p:nvPr/>
        </p:nvSpPr>
        <p:spPr>
          <a:xfrm>
            <a:off x="906703" y="3731715"/>
            <a:ext cx="10255347" cy="138499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 decidió por construir una nueva </a:t>
            </a:r>
            <a:r>
              <a:rPr lang="es-ES" sz="2800" dirty="0" smtClean="0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intranet</a:t>
            </a:r>
          </a:p>
          <a:p>
            <a:pPr algn="ctr"/>
            <a:r>
              <a:rPr lang="es-ES" sz="2800" dirty="0" smtClean="0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sobre </a:t>
            </a:r>
            <a:r>
              <a:rPr lang="es-ES" sz="2800" dirty="0" err="1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Sharepoint</a:t>
            </a:r>
            <a:r>
              <a:rPr lang="es-ES" sz="2800" dirty="0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2013 </a:t>
            </a:r>
            <a:endParaRPr lang="es-ES" sz="2800" dirty="0" smtClean="0">
              <a:solidFill>
                <a:srgbClr val="F8F8F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2800" dirty="0" smtClean="0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 que el </a:t>
            </a:r>
            <a:r>
              <a:rPr lang="es-ES" sz="2800" dirty="0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% de reutilización de la </a:t>
            </a:r>
            <a:r>
              <a:rPr lang="es-ES" sz="2800" dirty="0" smtClean="0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antigua intranet </a:t>
            </a:r>
            <a:r>
              <a:rPr lang="es-ES" sz="2800" dirty="0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era muy </a:t>
            </a:r>
            <a:r>
              <a:rPr lang="es-ES" sz="2800" dirty="0" smtClean="0">
                <a:solidFill>
                  <a:srgbClr val="F8F8F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bajo</a:t>
            </a:r>
            <a:endParaRPr lang="es-ES" sz="2800" dirty="0">
              <a:solidFill>
                <a:srgbClr val="F8F8F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4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0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844" y="3615004"/>
            <a:ext cx="2326528" cy="17448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54" y="2304408"/>
            <a:ext cx="2370157" cy="148134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tecnologías se utilizaron?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9" y="2622233"/>
            <a:ext cx="2098594" cy="6627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7" y="4063589"/>
            <a:ext cx="1347787" cy="847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81" y="2549504"/>
            <a:ext cx="1741855" cy="9911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46" y="2632765"/>
            <a:ext cx="2604095" cy="7422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46" y="3595601"/>
            <a:ext cx="2259014" cy="592991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9670053" y="4468001"/>
            <a:ext cx="1283875" cy="612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72C5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s-ES" sz="3200" dirty="0" smtClean="0"/>
              <a:t>BPM</a:t>
            </a:r>
            <a:endParaRPr lang="es-ES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37" y="4189500"/>
            <a:ext cx="1794874" cy="801283"/>
          </a:xfrm>
          <a:prstGeom prst="rect">
            <a:avLst/>
          </a:prstGeom>
        </p:spPr>
      </p:pic>
      <p:sp>
        <p:nvSpPr>
          <p:cNvPr id="18" name="17 CuadroTexto"/>
          <p:cNvSpPr txBox="1"/>
          <p:nvPr/>
        </p:nvSpPr>
        <p:spPr>
          <a:xfrm>
            <a:off x="337028" y="1910820"/>
            <a:ext cx="299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b="1" dirty="0" smtClean="0">
                <a:solidFill>
                  <a:schemeClr val="accent2"/>
                </a:solidFill>
              </a:rPr>
              <a:t>Tecnologías Microsoft</a:t>
            </a:r>
            <a:endParaRPr lang="es-ES" b="1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http://cdn2.hubspot.net/hub/47881/file-14354672-png/images/2000px-sap_logo.svg-resized-600.png?t=143207858130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46" y="4504913"/>
            <a:ext cx="1088209" cy="53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8472264" y="1910820"/>
            <a:ext cx="299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b="1" dirty="0" smtClean="0">
                <a:solidFill>
                  <a:schemeClr val="accent2"/>
                </a:solidFill>
              </a:rPr>
              <a:t>Otras</a:t>
            </a:r>
            <a:endParaRPr lang="es-ES" b="1" dirty="0">
              <a:solidFill>
                <a:schemeClr val="accent2"/>
              </a:solidFill>
            </a:endParaRPr>
          </a:p>
        </p:txBody>
      </p:sp>
      <p:pic>
        <p:nvPicPr>
          <p:cNvPr id="2052" name="Picture 4" descr="http://dxlfb468n8ekd.cloudfront.net/gsc/DMDKQE/fe/d6/38/fed6386a579f4497a9e51d3579441f08/images/axure_rp_features___axure_software/u9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58" y="5447868"/>
            <a:ext cx="1208235" cy="77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se abordó el proyecto?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 </a:t>
            </a:r>
            <a:r>
              <a:rPr lang="es-ES" b="1" dirty="0" smtClean="0"/>
              <a:t>Proyecto </a:t>
            </a:r>
            <a:r>
              <a:rPr lang="es-ES" b="1" dirty="0"/>
              <a:t>de </a:t>
            </a:r>
            <a:r>
              <a:rPr lang="es-ES" b="1" dirty="0" smtClean="0"/>
              <a:t>UX</a:t>
            </a:r>
          </a:p>
          <a:p>
            <a:r>
              <a:rPr lang="es-ES" b="1" dirty="0" smtClean="0"/>
              <a:t> Proyecto de construcción</a:t>
            </a:r>
            <a:endParaRPr lang="es-ES" b="1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949114"/>
              </p:ext>
            </p:extLst>
          </p:nvPr>
        </p:nvGraphicFramePr>
        <p:xfrm>
          <a:off x="337622" y="3359104"/>
          <a:ext cx="11301929" cy="2214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5078"/>
                <a:gridCol w="952500"/>
                <a:gridCol w="965200"/>
                <a:gridCol w="1930400"/>
                <a:gridCol w="1689100"/>
                <a:gridCol w="939800"/>
                <a:gridCol w="1346200"/>
                <a:gridCol w="1092200"/>
                <a:gridCol w="1441451"/>
              </a:tblGrid>
              <a:tr h="1026114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AI</a:t>
                      </a: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UX</a:t>
                      </a: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UI </a:t>
                      </a: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Diseño, </a:t>
                      </a:r>
                      <a:r>
                        <a:rPr lang="ca-ES" sz="120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intslación</a:t>
                      </a: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y </a:t>
                      </a:r>
                      <a:r>
                        <a:rPr lang="ca-ES" sz="120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configuración</a:t>
                      </a: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de los </a:t>
                      </a:r>
                      <a:r>
                        <a:rPr lang="ca-ES" sz="120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entornos</a:t>
                      </a: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ca-ES" sz="120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Implementación</a:t>
                      </a: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SHP</a:t>
                      </a: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QA</a:t>
                      </a:r>
                    </a:p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ca-ES" sz="1200" b="1" i="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Migración</a:t>
                      </a:r>
                      <a:r>
                        <a:rPr lang="ca-ES" sz="1200" b="1" i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y </a:t>
                      </a:r>
                      <a:r>
                        <a:rPr lang="ca-ES" sz="1200" b="1" i="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Creación</a:t>
                      </a:r>
                      <a:r>
                        <a:rPr lang="ca-ES" sz="1200" b="1" i="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de </a:t>
                      </a:r>
                      <a:r>
                        <a:rPr lang="ca-ES" sz="1200" b="1" i="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contenidos</a:t>
                      </a:r>
                      <a:endParaRPr lang="ca-ES" sz="1200" b="1" i="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ca-ES" sz="120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Rollout</a:t>
                      </a: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ca-ES" sz="120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Soporte</a:t>
                      </a: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ca-ES" sz="1200" kern="1200" baseline="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ca-ES" sz="1200" kern="1200" noProof="0" dirty="0" err="1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acompa-ñamiento</a:t>
                      </a:r>
                      <a:r>
                        <a:rPr lang="ca-ES" sz="1200" kern="1200" noProof="0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y AM</a:t>
                      </a:r>
                    </a:p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26114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ca-ES" sz="2000" kern="1200" noProof="0" dirty="0" smtClean="0">
                          <a:solidFill>
                            <a:srgbClr val="F8F8F8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PROYECTO</a:t>
                      </a:r>
                      <a:r>
                        <a:rPr lang="ca-ES" sz="2000" kern="1200" baseline="0" noProof="0" dirty="0" smtClean="0">
                          <a:solidFill>
                            <a:srgbClr val="F8F8F8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UX</a:t>
                      </a:r>
                      <a:endParaRPr lang="ca-ES" sz="20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004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ca-ES" sz="2000" kern="1200" noProof="0" dirty="0" smtClean="0">
                          <a:solidFill>
                            <a:srgbClr val="F8F8F8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PROYECTO DE CONSTRUCCIÓN</a:t>
                      </a:r>
                    </a:p>
                  </a:txBody>
                  <a:tcPr marL="252000" marR="252000" marT="136800" marB="1368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8" name="7 Conector recto de flecha"/>
          <p:cNvCxnSpPr/>
          <p:nvPr/>
        </p:nvCxnSpPr>
        <p:spPr>
          <a:xfrm>
            <a:off x="370012" y="3186832"/>
            <a:ext cx="112758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7781026" y="3424449"/>
            <a:ext cx="1259457" cy="1108494"/>
          </a:xfrm>
          <a:prstGeom prst="rect">
            <a:avLst/>
          </a:prstGeom>
          <a:noFill/>
          <a:ln w="508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8410754" y="4532943"/>
            <a:ext cx="0" cy="1212249"/>
          </a:xfrm>
          <a:prstGeom prst="straightConnector1">
            <a:avLst/>
          </a:prstGeom>
          <a:ln w="28575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021498" y="5821597"/>
            <a:ext cx="780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FEDA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36 Arco"/>
          <p:cNvSpPr/>
          <p:nvPr/>
        </p:nvSpPr>
        <p:spPr>
          <a:xfrm>
            <a:off x="5359757" y="1776262"/>
            <a:ext cx="3936549" cy="3953548"/>
          </a:xfrm>
          <a:prstGeom prst="arc">
            <a:avLst>
              <a:gd name="adj1" fmla="val 17955589"/>
              <a:gd name="adj2" fmla="val 1435940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Proyecto de UX</a:t>
            </a:r>
            <a:endParaRPr lang="es-ES" dirty="0"/>
          </a:p>
        </p:txBody>
      </p:sp>
      <p:sp>
        <p:nvSpPr>
          <p:cNvPr id="30" name="29 Rectángulo"/>
          <p:cNvSpPr/>
          <p:nvPr/>
        </p:nvSpPr>
        <p:spPr>
          <a:xfrm>
            <a:off x="6427931" y="1412776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b="1" dirty="0">
                <a:solidFill>
                  <a:srgbClr val="59005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Entender y Especificar</a:t>
            </a:r>
          </a:p>
          <a:p>
            <a:pPr lvl="0" algn="ctr"/>
            <a:r>
              <a:rPr lang="es-ES" sz="1200" b="1" dirty="0">
                <a:solidFill>
                  <a:srgbClr val="59005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Contexto de Uso</a:t>
            </a:r>
          </a:p>
          <a:p>
            <a:pPr algn="ctr"/>
            <a:endParaRPr lang="es-ES" sz="900" dirty="0">
              <a:solidFill>
                <a:srgbClr val="59005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¿Quién usará el programa y bajo qué condiciones?</a:t>
            </a:r>
            <a:endParaRPr lang="es-ES" sz="1050" dirty="0">
              <a:solidFill>
                <a:srgbClr val="59005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31 Rectángulo"/>
          <p:cNvSpPr/>
          <p:nvPr/>
        </p:nvSpPr>
        <p:spPr>
          <a:xfrm>
            <a:off x="6456040" y="4984089"/>
            <a:ext cx="1728192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b="1" dirty="0">
                <a:solidFill>
                  <a:srgbClr val="59005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Producir Soluciones</a:t>
            </a:r>
          </a:p>
          <a:p>
            <a:pPr lvl="0" algn="ctr"/>
            <a:r>
              <a:rPr lang="es-ES" sz="1200" b="1" dirty="0">
                <a:solidFill>
                  <a:srgbClr val="59005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 Diseño</a:t>
            </a:r>
          </a:p>
          <a:p>
            <a:pPr algn="ctr"/>
            <a:endParaRPr lang="es-ES" sz="900" dirty="0">
              <a:solidFill>
                <a:srgbClr val="59005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Prototipar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el diseño, construir especificaciones completas del diseño desde un concepto inicial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3935760" y="3166689"/>
            <a:ext cx="1872208" cy="117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b="1" dirty="0">
                <a:solidFill>
                  <a:srgbClr val="59005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Evaluar Diseños</a:t>
            </a:r>
          </a:p>
          <a:p>
            <a:pPr algn="ctr"/>
            <a:endParaRPr lang="es-ES" sz="900" dirty="0">
              <a:solidFill>
                <a:srgbClr val="59005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Testear diseño con usuarios para asegurar que se cumplen los objetivos de negocio y usabilidad.</a:t>
            </a:r>
          </a:p>
        </p:txBody>
      </p:sp>
      <p:sp>
        <p:nvSpPr>
          <p:cNvPr id="31" name="30 Rectángulo"/>
          <p:cNvSpPr/>
          <p:nvPr/>
        </p:nvSpPr>
        <p:spPr>
          <a:xfrm>
            <a:off x="8832304" y="3238697"/>
            <a:ext cx="1800200" cy="10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200" b="1" dirty="0">
                <a:solidFill>
                  <a:srgbClr val="59005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Especificar Requisitos</a:t>
            </a:r>
          </a:p>
          <a:p>
            <a:pPr algn="ctr"/>
            <a:endParaRPr lang="es-ES" sz="900" dirty="0">
              <a:solidFill>
                <a:srgbClr val="590058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¿Cuáles son los objetivos de usuario y negocio del programa?</a:t>
            </a:r>
            <a:endParaRPr lang="es-ES" sz="105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6484766" y="2909771"/>
            <a:ext cx="1686530" cy="1686530"/>
          </a:xfrm>
          <a:prstGeom prst="ellipse">
            <a:avLst/>
          </a:prstGeom>
          <a:solidFill>
            <a:srgbClr val="590058"/>
          </a:solidFill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ÉXITO</a:t>
            </a:r>
          </a:p>
          <a:p>
            <a:pPr algn="ctr"/>
            <a:endParaRPr lang="es-ES" sz="105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10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 solución cumple usabilidad y objetivos de negocio</a:t>
            </a:r>
          </a:p>
        </p:txBody>
      </p:sp>
      <p:grpSp>
        <p:nvGrpSpPr>
          <p:cNvPr id="36" name="35 Grupo"/>
          <p:cNvGrpSpPr/>
          <p:nvPr/>
        </p:nvGrpSpPr>
        <p:grpSpPr>
          <a:xfrm>
            <a:off x="392113" y="1556792"/>
            <a:ext cx="2664296" cy="963960"/>
            <a:chOff x="560512" y="1191554"/>
            <a:chExt cx="2664296" cy="963960"/>
          </a:xfrm>
        </p:grpSpPr>
        <p:sp>
          <p:nvSpPr>
            <p:cNvPr id="34" name="33 CuadroTexto"/>
            <p:cNvSpPr txBox="1"/>
            <p:nvPr/>
          </p:nvSpPr>
          <p:spPr>
            <a:xfrm>
              <a:off x="560512" y="1416850"/>
              <a:ext cx="2664296" cy="7386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ES" sz="1200" b="1" dirty="0">
                <a:solidFill>
                  <a:srgbClr val="59005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s-ES" sz="1200" b="1" dirty="0">
                  <a:solidFill>
                    <a:srgbClr val="43004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Planificación para DCU</a:t>
              </a:r>
            </a:p>
            <a:p>
              <a:pPr algn="ctr"/>
              <a:r>
                <a:rPr lang="es-ES" sz="900" dirty="0">
                  <a:solidFill>
                    <a:schemeClr val="tx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Incluir Usabilidad en el plan de proyecto</a:t>
              </a:r>
            </a:p>
            <a:p>
              <a:pPr algn="ctr"/>
              <a:endPara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2 Subtítulo"/>
            <p:cNvSpPr txBox="1">
              <a:spLocks/>
            </p:cNvSpPr>
            <p:nvPr/>
          </p:nvSpPr>
          <p:spPr>
            <a:xfrm>
              <a:off x="560512" y="1191554"/>
              <a:ext cx="2664296" cy="360040"/>
            </a:xfrm>
            <a:prstGeom prst="rect">
              <a:avLst/>
            </a:prstGeom>
            <a:solidFill>
              <a:srgbClr val="430042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ct val="0"/>
                </a:spcBef>
                <a:buNone/>
              </a:pPr>
              <a:r>
                <a:rPr lang="es-E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PROCESO ITERATIVO</a:t>
              </a:r>
            </a:p>
          </p:txBody>
        </p:sp>
      </p:grpSp>
      <p:cxnSp>
        <p:nvCxnSpPr>
          <p:cNvPr id="39" name="38 Conector recto de flecha"/>
          <p:cNvCxnSpPr>
            <a:stCxn id="29" idx="3"/>
            <a:endCxn id="33" idx="2"/>
          </p:cNvCxnSpPr>
          <p:nvPr/>
        </p:nvCxnSpPr>
        <p:spPr>
          <a:xfrm>
            <a:off x="5807968" y="3753036"/>
            <a:ext cx="67679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 de flecha"/>
          <p:cNvCxnSpPr/>
          <p:nvPr/>
        </p:nvCxnSpPr>
        <p:spPr>
          <a:xfrm>
            <a:off x="392113" y="1916832"/>
            <a:ext cx="58640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392113" y="2766707"/>
            <a:ext cx="2664296" cy="26375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 Birchman queremos desarrollar el producto exacto que el CLIENTE desea. Nuestra metodología de diseño se centra en el usuario y es afrontada con iteraciones que lo hacen partícipe y parte decisiva de los resultados.</a:t>
            </a:r>
          </a:p>
        </p:txBody>
      </p:sp>
      <p:pic>
        <p:nvPicPr>
          <p:cNvPr id="1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graphicFrame>
        <p:nvGraphicFramePr>
          <p:cNvPr id="19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65631"/>
              </p:ext>
            </p:extLst>
          </p:nvPr>
        </p:nvGraphicFramePr>
        <p:xfrm>
          <a:off x="8832304" y="383675"/>
          <a:ext cx="1476664" cy="268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80"/>
                <a:gridCol w="124450"/>
                <a:gridCol w="126109"/>
                <a:gridCol w="252218"/>
                <a:gridCol w="220691"/>
                <a:gridCol w="122791"/>
                <a:gridCol w="175889"/>
                <a:gridCol w="142702"/>
                <a:gridCol w="188334"/>
              </a:tblGrid>
              <a:tr h="134068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34068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0" name="19 Conector recto de flecha"/>
          <p:cNvCxnSpPr/>
          <p:nvPr/>
        </p:nvCxnSpPr>
        <p:spPr>
          <a:xfrm>
            <a:off x="8864693" y="283973"/>
            <a:ext cx="141524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Proyecto de UX</a:t>
            </a:r>
            <a:endParaRPr lang="es-ES" dirty="0"/>
          </a:p>
        </p:txBody>
      </p:sp>
      <p:sp>
        <p:nvSpPr>
          <p:cNvPr id="53" name="4 Marcador de texto"/>
          <p:cNvSpPr>
            <a:spLocks noGrp="1"/>
          </p:cNvSpPr>
          <p:nvPr>
            <p:ph idx="1"/>
          </p:nvPr>
        </p:nvSpPr>
        <p:spPr>
          <a:xfrm>
            <a:off x="274641" y="1551679"/>
            <a:ext cx="1147285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1400" dirty="0" smtClean="0"/>
              <a:t>El proceso general pasa por </a:t>
            </a:r>
            <a:r>
              <a:rPr lang="es-ES" sz="1400" b="1" dirty="0" smtClean="0"/>
              <a:t>tres iteraciones principales </a:t>
            </a:r>
            <a:r>
              <a:rPr lang="es-ES" sz="1400" dirty="0" smtClean="0"/>
              <a:t>de trabajo. En cada fase se ejecutan diferentes </a:t>
            </a:r>
            <a:r>
              <a:rPr lang="es-ES" sz="1400" b="1" dirty="0" smtClean="0"/>
              <a:t>tareas</a:t>
            </a:r>
            <a:r>
              <a:rPr lang="es-ES" sz="1400" dirty="0" smtClean="0"/>
              <a:t> que ayudan a generar los </a:t>
            </a:r>
            <a:r>
              <a:rPr lang="es-ES" sz="1400" b="1" dirty="0" smtClean="0"/>
              <a:t>entregables</a:t>
            </a:r>
            <a:r>
              <a:rPr lang="es-ES" sz="1400" dirty="0" smtClean="0"/>
              <a:t>. </a:t>
            </a:r>
            <a:endParaRPr lang="es-ES" sz="1400" dirty="0"/>
          </a:p>
        </p:txBody>
      </p:sp>
      <p:grpSp>
        <p:nvGrpSpPr>
          <p:cNvPr id="8" name="5 Grupo"/>
          <p:cNvGrpSpPr/>
          <p:nvPr/>
        </p:nvGrpSpPr>
        <p:grpSpPr>
          <a:xfrm>
            <a:off x="1703513" y="2185444"/>
            <a:ext cx="1963637" cy="1963636"/>
            <a:chOff x="755825" y="2501565"/>
            <a:chExt cx="2160001" cy="2160000"/>
          </a:xfrm>
        </p:grpSpPr>
        <p:sp>
          <p:nvSpPr>
            <p:cNvPr id="9" name="27 Arco"/>
            <p:cNvSpPr/>
            <p:nvPr/>
          </p:nvSpPr>
          <p:spPr>
            <a:xfrm>
              <a:off x="755825" y="2501565"/>
              <a:ext cx="2160000" cy="2160000"/>
            </a:xfrm>
            <a:prstGeom prst="arc">
              <a:avLst>
                <a:gd name="adj1" fmla="val 11802919"/>
                <a:gd name="adj2" fmla="val 1563674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2C2C2C"/>
                </a:solidFill>
              </a:endParaRPr>
            </a:p>
          </p:txBody>
        </p:sp>
        <p:sp>
          <p:nvSpPr>
            <p:cNvPr id="10" name="28 Elipse"/>
            <p:cNvSpPr/>
            <p:nvPr/>
          </p:nvSpPr>
          <p:spPr>
            <a:xfrm>
              <a:off x="992560" y="2738300"/>
              <a:ext cx="1686530" cy="1686530"/>
            </a:xfrm>
            <a:prstGeom prst="ellipse">
              <a:avLst/>
            </a:prstGeom>
            <a:solidFill>
              <a:srgbClr val="590058"/>
            </a:solidFill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/>
              <a:r>
                <a:rPr lang="es-ES" sz="2800" b="1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AI</a:t>
              </a:r>
              <a:endParaRPr lang="es-ES" sz="160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200"/>
                </a:spcBef>
              </a:pPr>
              <a:r>
                <a:rPr lang="es-ES" sz="110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Arquitectura de la información</a:t>
              </a:r>
            </a:p>
          </p:txBody>
        </p:sp>
        <p:sp>
          <p:nvSpPr>
            <p:cNvPr id="11" name="29 Arco"/>
            <p:cNvSpPr/>
            <p:nvPr/>
          </p:nvSpPr>
          <p:spPr>
            <a:xfrm rot="10800000">
              <a:off x="755826" y="2501565"/>
              <a:ext cx="2160000" cy="2160000"/>
            </a:xfrm>
            <a:prstGeom prst="arc">
              <a:avLst>
                <a:gd name="adj1" fmla="val 11802919"/>
                <a:gd name="adj2" fmla="val 1563674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2C2C2C"/>
                </a:solidFill>
              </a:endParaRPr>
            </a:p>
          </p:txBody>
        </p:sp>
      </p:grpSp>
      <p:grpSp>
        <p:nvGrpSpPr>
          <p:cNvPr id="12" name="3 Grupo"/>
          <p:cNvGrpSpPr/>
          <p:nvPr/>
        </p:nvGrpSpPr>
        <p:grpSpPr>
          <a:xfrm>
            <a:off x="5114182" y="2185444"/>
            <a:ext cx="1963637" cy="1963636"/>
            <a:chOff x="4140201" y="2501565"/>
            <a:chExt cx="2160001" cy="2160000"/>
          </a:xfrm>
        </p:grpSpPr>
        <p:sp>
          <p:nvSpPr>
            <p:cNvPr id="13" name="30 Arco"/>
            <p:cNvSpPr/>
            <p:nvPr/>
          </p:nvSpPr>
          <p:spPr>
            <a:xfrm>
              <a:off x="4140201" y="2501565"/>
              <a:ext cx="2160000" cy="2160000"/>
            </a:xfrm>
            <a:prstGeom prst="arc">
              <a:avLst>
                <a:gd name="adj1" fmla="val 11802919"/>
                <a:gd name="adj2" fmla="val 1563674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2C2C2C"/>
                </a:solidFill>
              </a:endParaRPr>
            </a:p>
          </p:txBody>
        </p:sp>
        <p:sp>
          <p:nvSpPr>
            <p:cNvPr id="14" name="31 Elipse"/>
            <p:cNvSpPr/>
            <p:nvPr/>
          </p:nvSpPr>
          <p:spPr>
            <a:xfrm>
              <a:off x="4376936" y="2738300"/>
              <a:ext cx="1686530" cy="1686530"/>
            </a:xfrm>
            <a:prstGeom prst="ellipse">
              <a:avLst/>
            </a:prstGeom>
            <a:solidFill>
              <a:srgbClr val="590058"/>
            </a:solidFill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/>
              <a:r>
                <a:rPr lang="es-ES" sz="2800" b="1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UX</a:t>
              </a:r>
              <a:endParaRPr lang="es-ES" sz="160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200"/>
                </a:spcBef>
              </a:pPr>
              <a:r>
                <a:rPr lang="es-ES" sz="110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Experiencia de usuario</a:t>
              </a:r>
            </a:p>
          </p:txBody>
        </p:sp>
        <p:sp>
          <p:nvSpPr>
            <p:cNvPr id="15" name="32 Arco"/>
            <p:cNvSpPr/>
            <p:nvPr/>
          </p:nvSpPr>
          <p:spPr>
            <a:xfrm rot="10800000">
              <a:off x="4140202" y="2501565"/>
              <a:ext cx="2160000" cy="2160000"/>
            </a:xfrm>
            <a:prstGeom prst="arc">
              <a:avLst>
                <a:gd name="adj1" fmla="val 11802919"/>
                <a:gd name="adj2" fmla="val 1563674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2C2C2C"/>
                </a:solidFill>
              </a:endParaRPr>
            </a:p>
          </p:txBody>
        </p:sp>
      </p:grpSp>
      <p:grpSp>
        <p:nvGrpSpPr>
          <p:cNvPr id="16" name="1 Grupo"/>
          <p:cNvGrpSpPr/>
          <p:nvPr/>
        </p:nvGrpSpPr>
        <p:grpSpPr>
          <a:xfrm>
            <a:off x="8524852" y="2185444"/>
            <a:ext cx="1963637" cy="1963636"/>
            <a:chOff x="6876505" y="2501565"/>
            <a:chExt cx="2160001" cy="2160000"/>
          </a:xfrm>
        </p:grpSpPr>
        <p:sp>
          <p:nvSpPr>
            <p:cNvPr id="17" name="33 Arco"/>
            <p:cNvSpPr/>
            <p:nvPr/>
          </p:nvSpPr>
          <p:spPr>
            <a:xfrm>
              <a:off x="6876505" y="2501565"/>
              <a:ext cx="2160000" cy="2160000"/>
            </a:xfrm>
            <a:prstGeom prst="arc">
              <a:avLst>
                <a:gd name="adj1" fmla="val 11802919"/>
                <a:gd name="adj2" fmla="val 1563674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2C2C2C"/>
                </a:solidFill>
              </a:endParaRPr>
            </a:p>
          </p:txBody>
        </p:sp>
        <p:sp>
          <p:nvSpPr>
            <p:cNvPr id="18" name="35 Elipse"/>
            <p:cNvSpPr/>
            <p:nvPr/>
          </p:nvSpPr>
          <p:spPr>
            <a:xfrm>
              <a:off x="7113240" y="2738300"/>
              <a:ext cx="1686530" cy="1686530"/>
            </a:xfrm>
            <a:prstGeom prst="ellipse">
              <a:avLst/>
            </a:prstGeom>
            <a:solidFill>
              <a:srgbClr val="590058"/>
            </a:solidFill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/>
              <a:r>
                <a:rPr lang="es-ES" sz="2800" b="1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UI</a:t>
              </a:r>
              <a:endParaRPr lang="es-ES" sz="160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200"/>
                </a:spcBef>
              </a:pPr>
              <a:r>
                <a:rPr lang="es-ES" sz="1100" dirty="0">
                  <a:solidFill>
                    <a:prstClr val="white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Estilo gráfico de la interfaz</a:t>
              </a:r>
            </a:p>
          </p:txBody>
        </p:sp>
        <p:sp>
          <p:nvSpPr>
            <p:cNvPr id="19" name="36 Arco"/>
            <p:cNvSpPr/>
            <p:nvPr/>
          </p:nvSpPr>
          <p:spPr>
            <a:xfrm rot="10800000">
              <a:off x="6876506" y="2501565"/>
              <a:ext cx="2160000" cy="2160000"/>
            </a:xfrm>
            <a:prstGeom prst="arc">
              <a:avLst>
                <a:gd name="adj1" fmla="val 11802919"/>
                <a:gd name="adj2" fmla="val 1563674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2C2C2C"/>
                </a:solidFill>
              </a:endParaRPr>
            </a:p>
          </p:txBody>
        </p:sp>
      </p:grpSp>
      <p:cxnSp>
        <p:nvCxnSpPr>
          <p:cNvPr id="20" name="7 Conector recto"/>
          <p:cNvCxnSpPr>
            <a:stCxn id="10" idx="6"/>
            <a:endCxn id="14" idx="2"/>
          </p:cNvCxnSpPr>
          <p:nvPr/>
        </p:nvCxnSpPr>
        <p:spPr>
          <a:xfrm>
            <a:off x="3451935" y="3167263"/>
            <a:ext cx="18774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38 Conector recto"/>
          <p:cNvCxnSpPr>
            <a:stCxn id="14" idx="6"/>
            <a:endCxn id="18" idx="2"/>
          </p:cNvCxnSpPr>
          <p:nvPr/>
        </p:nvCxnSpPr>
        <p:spPr>
          <a:xfrm>
            <a:off x="6862605" y="3167263"/>
            <a:ext cx="18774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6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58" y="4488603"/>
            <a:ext cx="262287" cy="262287"/>
          </a:xfrm>
          <a:prstGeom prst="rect">
            <a:avLst/>
          </a:prstGeom>
        </p:spPr>
      </p:pic>
      <p:pic>
        <p:nvPicPr>
          <p:cNvPr id="23" name="20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78" y="4488603"/>
            <a:ext cx="262287" cy="262287"/>
          </a:xfrm>
          <a:prstGeom prst="rect">
            <a:avLst/>
          </a:prstGeom>
        </p:spPr>
      </p:pic>
      <p:pic>
        <p:nvPicPr>
          <p:cNvPr id="24" name="21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4488603"/>
            <a:ext cx="262287" cy="262287"/>
          </a:xfrm>
          <a:prstGeom prst="rect">
            <a:avLst/>
          </a:prstGeom>
        </p:spPr>
      </p:pic>
      <p:pic>
        <p:nvPicPr>
          <p:cNvPr id="25" name="22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86" y="4488603"/>
            <a:ext cx="262287" cy="262287"/>
          </a:xfrm>
          <a:prstGeom prst="rect">
            <a:avLst/>
          </a:prstGeom>
        </p:spPr>
      </p:pic>
      <p:pic>
        <p:nvPicPr>
          <p:cNvPr id="26" name="23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3" y="4488603"/>
            <a:ext cx="262287" cy="262287"/>
          </a:xfrm>
          <a:prstGeom prst="rect">
            <a:avLst/>
          </a:prstGeom>
        </p:spPr>
      </p:pic>
      <p:pic>
        <p:nvPicPr>
          <p:cNvPr id="27" name="24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22" y="4488603"/>
            <a:ext cx="262287" cy="262287"/>
          </a:xfrm>
          <a:prstGeom prst="rect">
            <a:avLst/>
          </a:prstGeom>
        </p:spPr>
      </p:pic>
      <p:pic>
        <p:nvPicPr>
          <p:cNvPr id="28" name="25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94" y="4488603"/>
            <a:ext cx="262287" cy="262287"/>
          </a:xfrm>
          <a:prstGeom prst="rect">
            <a:avLst/>
          </a:prstGeom>
        </p:spPr>
      </p:pic>
      <p:pic>
        <p:nvPicPr>
          <p:cNvPr id="29" name="26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05" y="4488603"/>
            <a:ext cx="262287" cy="262287"/>
          </a:xfrm>
          <a:prstGeom prst="rect">
            <a:avLst/>
          </a:prstGeom>
        </p:spPr>
      </p:pic>
      <p:pic>
        <p:nvPicPr>
          <p:cNvPr id="30" name="34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9" y="4488603"/>
            <a:ext cx="262287" cy="262287"/>
          </a:xfrm>
          <a:prstGeom prst="rect">
            <a:avLst/>
          </a:prstGeom>
        </p:spPr>
      </p:pic>
      <p:pic>
        <p:nvPicPr>
          <p:cNvPr id="31" name="37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9" y="4488603"/>
            <a:ext cx="262287" cy="262287"/>
          </a:xfrm>
          <a:prstGeom prst="rect">
            <a:avLst/>
          </a:prstGeom>
        </p:spPr>
      </p:pic>
      <p:pic>
        <p:nvPicPr>
          <p:cNvPr id="32" name="39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58" y="5903018"/>
            <a:ext cx="262287" cy="262287"/>
          </a:xfrm>
          <a:prstGeom prst="rect">
            <a:avLst/>
          </a:prstGeom>
        </p:spPr>
      </p:pic>
      <p:pic>
        <p:nvPicPr>
          <p:cNvPr id="33" name="40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77" y="5903018"/>
            <a:ext cx="262287" cy="262287"/>
          </a:xfrm>
          <a:prstGeom prst="rect">
            <a:avLst/>
          </a:prstGeom>
        </p:spPr>
      </p:pic>
      <p:pic>
        <p:nvPicPr>
          <p:cNvPr id="34" name="41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5903018"/>
            <a:ext cx="262287" cy="262287"/>
          </a:xfrm>
          <a:prstGeom prst="rect">
            <a:avLst/>
          </a:prstGeom>
        </p:spPr>
      </p:pic>
      <p:pic>
        <p:nvPicPr>
          <p:cNvPr id="35" name="42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85" y="5903018"/>
            <a:ext cx="262287" cy="262287"/>
          </a:xfrm>
          <a:prstGeom prst="rect">
            <a:avLst/>
          </a:prstGeom>
        </p:spPr>
      </p:pic>
      <p:pic>
        <p:nvPicPr>
          <p:cNvPr id="36" name="43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3" y="5903018"/>
            <a:ext cx="262287" cy="262287"/>
          </a:xfrm>
          <a:prstGeom prst="rect">
            <a:avLst/>
          </a:prstGeom>
        </p:spPr>
      </p:pic>
      <p:pic>
        <p:nvPicPr>
          <p:cNvPr id="37" name="44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21" y="5903018"/>
            <a:ext cx="262287" cy="262287"/>
          </a:xfrm>
          <a:prstGeom prst="rect">
            <a:avLst/>
          </a:prstGeom>
        </p:spPr>
      </p:pic>
      <p:pic>
        <p:nvPicPr>
          <p:cNvPr id="38" name="45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93" y="5903018"/>
            <a:ext cx="262287" cy="262287"/>
          </a:xfrm>
          <a:prstGeom prst="rect">
            <a:avLst/>
          </a:prstGeom>
        </p:spPr>
      </p:pic>
      <p:pic>
        <p:nvPicPr>
          <p:cNvPr id="39" name="46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04" y="5903018"/>
            <a:ext cx="262287" cy="262287"/>
          </a:xfrm>
          <a:prstGeom prst="rect">
            <a:avLst/>
          </a:prstGeom>
        </p:spPr>
      </p:pic>
      <p:pic>
        <p:nvPicPr>
          <p:cNvPr id="40" name="47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9" y="5903017"/>
            <a:ext cx="262287" cy="262287"/>
          </a:xfrm>
          <a:prstGeom prst="rect">
            <a:avLst/>
          </a:prstGeom>
        </p:spPr>
      </p:pic>
      <p:pic>
        <p:nvPicPr>
          <p:cNvPr id="41" name="48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423" y="5903018"/>
            <a:ext cx="262287" cy="262287"/>
          </a:xfrm>
          <a:prstGeom prst="rect">
            <a:avLst/>
          </a:prstGeom>
        </p:spPr>
      </p:pic>
      <p:cxnSp>
        <p:nvCxnSpPr>
          <p:cNvPr id="42" name="9 Conector recto"/>
          <p:cNvCxnSpPr>
            <a:stCxn id="22" idx="2"/>
            <a:endCxn id="32" idx="0"/>
          </p:cNvCxnSpPr>
          <p:nvPr/>
        </p:nvCxnSpPr>
        <p:spPr>
          <a:xfrm>
            <a:off x="1860401" y="4750889"/>
            <a:ext cx="0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9 Conector recto"/>
          <p:cNvCxnSpPr/>
          <p:nvPr/>
        </p:nvCxnSpPr>
        <p:spPr>
          <a:xfrm>
            <a:off x="2940520" y="4750889"/>
            <a:ext cx="0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50 Conector recto"/>
          <p:cNvCxnSpPr>
            <a:stCxn id="24" idx="2"/>
          </p:cNvCxnSpPr>
          <p:nvPr/>
        </p:nvCxnSpPr>
        <p:spPr>
          <a:xfrm flipH="1">
            <a:off x="4210918" y="4750889"/>
            <a:ext cx="2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51 Conector recto"/>
          <p:cNvCxnSpPr>
            <a:stCxn id="25" idx="2"/>
          </p:cNvCxnSpPr>
          <p:nvPr/>
        </p:nvCxnSpPr>
        <p:spPr>
          <a:xfrm flipH="1">
            <a:off x="4812729" y="4750889"/>
            <a:ext cx="1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52 Conector recto"/>
          <p:cNvCxnSpPr>
            <a:stCxn id="26" idx="2"/>
          </p:cNvCxnSpPr>
          <p:nvPr/>
        </p:nvCxnSpPr>
        <p:spPr>
          <a:xfrm flipH="1">
            <a:off x="5435056" y="4750889"/>
            <a:ext cx="1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53 Conector recto"/>
          <p:cNvCxnSpPr>
            <a:stCxn id="27" idx="2"/>
          </p:cNvCxnSpPr>
          <p:nvPr/>
        </p:nvCxnSpPr>
        <p:spPr>
          <a:xfrm flipH="1">
            <a:off x="6036865" y="4750889"/>
            <a:ext cx="1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54 Conector recto"/>
          <p:cNvCxnSpPr>
            <a:stCxn id="28" idx="2"/>
          </p:cNvCxnSpPr>
          <p:nvPr/>
        </p:nvCxnSpPr>
        <p:spPr>
          <a:xfrm flipH="1">
            <a:off x="6684935" y="4750889"/>
            <a:ext cx="2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55 Conector recto"/>
          <p:cNvCxnSpPr>
            <a:stCxn id="29" idx="2"/>
          </p:cNvCxnSpPr>
          <p:nvPr/>
        </p:nvCxnSpPr>
        <p:spPr>
          <a:xfrm flipH="1">
            <a:off x="7908248" y="4750889"/>
            <a:ext cx="1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56 Conector recto"/>
          <p:cNvCxnSpPr>
            <a:stCxn id="30" idx="2"/>
          </p:cNvCxnSpPr>
          <p:nvPr/>
        </p:nvCxnSpPr>
        <p:spPr>
          <a:xfrm flipH="1">
            <a:off x="9179472" y="4750889"/>
            <a:ext cx="1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7 Conector recto"/>
          <p:cNvCxnSpPr>
            <a:stCxn id="31" idx="2"/>
          </p:cNvCxnSpPr>
          <p:nvPr/>
        </p:nvCxnSpPr>
        <p:spPr>
          <a:xfrm flipH="1">
            <a:off x="10259592" y="4750889"/>
            <a:ext cx="1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18 Tabla"/>
          <p:cNvGraphicFramePr>
            <a:graphicFrameLocks noGrp="1"/>
          </p:cNvGraphicFramePr>
          <p:nvPr>
            <p:extLst/>
          </p:nvPr>
        </p:nvGraphicFramePr>
        <p:xfrm>
          <a:off x="1703512" y="4966913"/>
          <a:ext cx="8712970" cy="762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44710"/>
                <a:gridCol w="1244710"/>
                <a:gridCol w="1244710"/>
                <a:gridCol w="1244710"/>
                <a:gridCol w="1244710"/>
                <a:gridCol w="1244710"/>
                <a:gridCol w="1244710"/>
              </a:tblGrid>
              <a:tr h="237722">
                <a:tc>
                  <a:txBody>
                    <a:bodyPr/>
                    <a:lstStyle/>
                    <a:p>
                      <a:pPr lvl="0" algn="ctr">
                        <a:spcAft>
                          <a:spcPts val="600"/>
                        </a:spcAft>
                      </a:pPr>
                      <a:r>
                        <a:rPr lang="es-ES" sz="800" b="0" i="0" dirty="0" smtClean="0">
                          <a:solidFill>
                            <a:schemeClr val="tx1"/>
                          </a:solidFill>
                        </a:rPr>
                        <a:t>Análisis y estudio</a:t>
                      </a:r>
                      <a:r>
                        <a:rPr lang="es-ES" sz="800" b="0" i="0" baseline="0" dirty="0" smtClean="0">
                          <a:solidFill>
                            <a:schemeClr val="tx1"/>
                          </a:solidFill>
                        </a:rPr>
                        <a:t> previo</a:t>
                      </a:r>
                      <a:endParaRPr lang="es-ES" sz="800" b="0" i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Arquitectura</a:t>
                      </a:r>
                      <a:r>
                        <a:rPr lang="es-ES" sz="8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 información</a:t>
                      </a:r>
                      <a:endParaRPr lang="es-ES" sz="8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Guión</a:t>
                      </a:r>
                      <a:r>
                        <a:rPr lang="es-ES" sz="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contenidos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Prototipos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Propuestas de diseño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Desarrollo del diseño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Producción</a:t>
                      </a:r>
                      <a:r>
                        <a:rPr lang="es-ES" sz="800" b="0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gráfica</a:t>
                      </a:r>
                      <a:endParaRPr lang="es-ES" sz="8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51278">
                <a:tc>
                  <a:txBody>
                    <a:bodyPr/>
                    <a:lstStyle/>
                    <a:p>
                      <a:pPr lvl="0" algn="ctr">
                        <a:spcAft>
                          <a:spcPts val="600"/>
                        </a:spcAft>
                      </a:pPr>
                      <a:endParaRPr lang="es-ES" sz="800" b="0" i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 y análisis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b="0" i="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b="0" i="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1278">
                <a:tc>
                  <a:txBody>
                    <a:bodyPr/>
                    <a:lstStyle/>
                    <a:p>
                      <a:pPr lvl="0" algn="ctr">
                        <a:spcAft>
                          <a:spcPts val="600"/>
                        </a:spcAft>
                      </a:pPr>
                      <a:endParaRPr lang="es-ES" sz="800" b="0" i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Usabilidad, navegación, funcionalidades…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8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4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4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graphicFrame>
        <p:nvGraphicFramePr>
          <p:cNvPr id="56" name="5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456619"/>
              </p:ext>
            </p:extLst>
          </p:nvPr>
        </p:nvGraphicFramePr>
        <p:xfrm>
          <a:off x="8832304" y="383675"/>
          <a:ext cx="1476664" cy="268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80"/>
                <a:gridCol w="124450"/>
                <a:gridCol w="126109"/>
                <a:gridCol w="252218"/>
                <a:gridCol w="220691"/>
                <a:gridCol w="122791"/>
                <a:gridCol w="175889"/>
                <a:gridCol w="142702"/>
                <a:gridCol w="188334"/>
              </a:tblGrid>
              <a:tr h="134068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34068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57" name="56 Conector recto de flecha"/>
          <p:cNvCxnSpPr/>
          <p:nvPr/>
        </p:nvCxnSpPr>
        <p:spPr>
          <a:xfrm>
            <a:off x="8864693" y="283973"/>
            <a:ext cx="141524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0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 descr="data:image/jpg;base64,/9j/4AAQSkZJRgABAQAAAQABAAD/2wCEAAkGBhQQEBAUEBQSFRAUEBcVFxYRFRQUFxQUFRUXFhYVFBQXHCYeGBolGRQYIDAgIycpLCwuFx4yNTAqNSYrLCkBCQoKDgwOGg8PGiokHSQpNS4vKTUsLCwtNCwpLiosKTUsKSwsLCwsLDIpKiwsLywsLCwtLTUpKSw0LCwsKiwsLP/AABEIALAAvAMBIgACEQEDEQH/xAAbAAEAAwEBAQEAAAAAAAAAAAAABAUGAwIBB//EAEUQAAEDAQQECA0CBQIHAAAAAAEAAgMRBAUSIRMxQYEGIjJRYXGR0RQWIzNCUlNUoaKjwdNigkNykrGyNPAHFSRzg8Lh/8QAGwEBAAIDAQEAAAAAAAAAAAAAAAQFAgMGAQf/xAAxEQACAQIDBQcEAQUAAAAAAAAAAQIDEQQSMQUTFSFBMlFSYXGBkbHB0eEiBhRCcqH/2gAMAwEAAhEDEQA/AP3FERAEREAREQBERAERfCUBztNqbG0ukcGtGslVjeE0RpQSlteVo3UHTWmpVUltbMZbTNU2WFxbCzZI4ZGQjbU5CqqpOHMwkDRoWV1RnXTmqgNxY7yjmro3tdTXTWN2tSlkILY2QeFQswTRGk0bfTj9LLaaZjqWshlD2hzTVrgCCNoOYKA9oiIAiIgCIiAIiIAiIgCIiAIiIAiIgCIiAKk4S2pxayzxHys5w1HoRjlv7Mt6uJZQ1pc40a0EknYBmSsm23FrJrY4eUm8nA062x14uXTyigIV/W1rKRRjyNmaAAPTlOTW9KiWXg290Bc4VrUu5yTrI56atyXdYDNM1mtsZxOPrSnMn9oPaQt1GwNAA1AUXObSq7+puovlHX/bp8L6kmn/AAV+r+hhrhvEwPBfrYdFMPWYeRJTqotZc79DI+znkZyQnnjceM0fyk9hHMs7wmsAhkEwHk3DBIP0Hb+1xr1FTLDK6SHC3O02Qh8f646auotqOxW2CxG/pJvtLk/X96+5qqRs+WhsAi4WK1tljY9nJcKjuPSNS7qaawiIgCIiAIiIAiIgCIiAIiIAiIgCIuFttjYY3vfyWtJO7YOnYgKi/nmeSOytOTuPKR6MQPJ/ccuoLPX7eWOQuZ5uLyULdjpDlX/fMrCaZ8UDnu/1drd/QymTR0Naq26LCJpgB5qKrR0u9N323lRcXiP7ek59dEvN6GcI5nYvuDd2aGIVzccyecnMnefsrheWii+1XLR5LnzfV+fU3N3dyNeFjEsbmuFQQcj1aljbstLrPJnUvgOF364Haj1jVuW6Ky/Cqx6NzbQ0VpUPA9Jh5Q/9tx51Kwlfc1k32Zcn9n9vfyDWZWLq75BDOWN8zPWWI7A/XIzfyh+5Xax91nSxOgDvKR0lgf1Ztpz83UVpbst2mia+lDqc31XjJzT1FdSRiWiIgCIiAIiIAiIgCIiAIiIAiIgCobxcLRaGxHzMNJJjsLtbGH/I7lZXrbxBE59KnU1vrPOTW7z91nra0xQtgrWecl8zuvNx+25AVd7XiZXukHKedHCPVb6T/utFcN3iGJoGsj4bPud6oLms+nmx08kwYWfyg695HYFrwFyu0MRvq1l2Y8vfr8afJKjHLHzZDt16CM4QMT9dK0AHO47FDF8v5mfN3que/jvJ1mRx+JA+AXzGrihgKSgsyuzQ5O5fWO88eThR3XkepSLXAJGOado+OxZpsuHMaxn2LUtNQDzgHtFVWbQwkaPOPZfKxshIxFic6CQsHLhdjZ+qInjM3auxamz2gRzNe3zFqp1Nmpl1YgKdYCqeFFiLSyZg47DWnrDaN4+IC63Q9srHQV8nK3SRO9U66DpBz7VZ7OxG+pWl2o8n9n7r/tzGrGzutGa5FBui2mSPj5SsJZIOZ41nqIod6nKyNQREQBERAEREAREQBERAERQL4tpjjozzrzgjH6jt6gM9yAgzSiWdz3HyFlr1Ompmf2jLrJWavO1OeSTXSTmg52RDm5ubere8w2NkdmaeIwY5Xc+01POTmq25otNK6Z3JFMI5mjkj7qv2hidxS/j2nyX59jdRhmlz0Re3RYxFG1o10z7lYrixdAVyN7ckb583cyM7qPkHNI4fMV40i632zBO/mcA7tFD8QoWkXb4aeejGXkRJKzJAdXIazl25LaEUy5suzJY+5mY54xsDsW5uf2WtLlUbYqWUYe5nTRytUQc0g6isjZWuhldEMnNcZIj0jN7fjXetg9Z/hHYiQ2RnnGEEbtXdvVVhMTuKqm9NH6frX5JOTNGxbNtYa+K0NyjlAjlHqu9Bx6icJ6Cr0LJ3LamSAsd5m0NOXqv1Ob0f/FeXNaDhdHIayxHCT6zfQfvHxBXZkEsUREAREQBERAEREAREQAqg8LDnSWl3m4wY4h6xrxnjrOQ6Apt8zmjYmHykxw19Vg5b9wy6yFTXvaGNIjGUFnbV3S4DIICmvKVzqR65JTjk/lrk3etBd9nEbA3t61RXLCZHulfrJy6OjcFooyuMx+J39VyWi5L7v3/BZQp5IW6khpXrGuIcmNV9zzKUfCtlDE/raf8AIf2KoNKtNwmZis7jtYQ7sOfwKx2lXW7IqZsPl7n+yJWVpGo4Jx1fK/1WBu9x7mlaTGqTgszDZsW18hO5vFH3VriVNtapmxDXcrG2lH+NzqXKPO0EEHURRe8S8OKrEyRFWMzZ2mKZ0RNA844zzSDP4j4grSG2ZR2ka2eTmA9TaafpNHdVVTX/AGPEzE3JzcweamYPapVw3kHYXHkS8SQbGyDL4rq9lYneU929Y/Tp+CLiIZXmXU1zXV1al9VXdD9GXwOOcebCfSiPJ7OT2K0VuRgiIgCIiAIiIAvL3gAkmgAqSdgGsr0qq9naVzLO30+NIRsiB1fuOXVVAQvDMLJLS4ceTiQg6wz0cuk1csvekubYa7cch53HUCri+rzBc5/8KEYWDY5/Qs3ZWkkudm4mpPSVT7Xxe4o5VrL6dfwS8LSzzu9EaCyWprWhramgUj/mB2Ab1WQii7By4Gdeb0LlUo9SWbe7o7F5NrdzqNiXzEtTqTfUyVKPcera9z45G1PGY5vaCvyAXlKBnI+o18Y7Na/XQ5fjl5R4Z52c0zwP6jT+4XVf03UeapBvomV2PhZRaP2G6JHMstlaSaizsJrzv45/yCmC1u9YrhM3C7CNTA1n9DQ37LxiXPYyrKdecr6t/Um0qSVNcuhLFudzr2LwO0BQsSYlHVWa6mbpR7iRLbxTMH+6prHKI5nMr5KU0/leOSfspsmpVduhqD/unSrTAY6dGrGb9/Q0VqClFo2ItBfGyUZz2c0eNr2ekN4zHSFfwzB7WuaatcAQecHUsXwfvjkSO/7Uo6djlobtdoZXwHkGskX8pPGZuJr1HoX0WMlJJrQomrOxbIiL08CIiAIiIDlabQI2Oe40a1pJ6gs9aLQ6OFzzlabS7IbWNpxW7m/EqfeD9NM2L+HHSSU7Ms2MP+R6AFmL5vepkm/8cI/u5eSkoq70PUr8kVd6z4ntibyI9f6n7TuXSzMooFkj59e3rVnGvnm0cU8RVc+nT0L/AA9LJFI7gr1jXOq+VVVYmJHXEvmJcsSY0ymVjriUM2Kz6UPfFA6UOxAvArUajSue8LD8M+F79I+CBxa1ho9zTQudtaDsAWML9prXnNSe0rpsBsau4qqp5L6W1t8orMRjKaeTLc/eHSkkk6zn1r5iX5ZwV4XPgkYyRxdC4gcY1wVyqDzc6/Ti6iqcdgKmEnlnzT0feS8PXjWjePwdsSYlxxL7iVdYkWOhco07V2qubis48jXJEKxWnRS8bzbxgf0V5Ltx/uthC50kNB/qbM7Ez9TebqIqFjLXFWtdStuD97EBrzy4Tgk/VGdTl2+xMXvKe5lqtPT9FJjKWWWZdTeWK2CVjXt5LhXpHOD0g1G5d1S2OQQ2gsHmZ6yRnYH0q9o6xxhvV0ugIAREQBRrxtohie850GQ2uccmtHSTQKSqO12gSTEuPkLLxncxmpkOnCPi5AV14vdFC2Kv/UWhxfKRsB17tnUFkLwtIklo3zcYwt6ecqffF7Eh8p85McMY9WPn7FUWQUAVFtjFZKe6jq9fQnYOlmlmfQn2dqlAqNG9e9IuKkrsvYo7YkxrhpE0ixym1I7Y18D1y0iaRe5TOx+R8IYXR2q0B2vSud1gmoKrsS/Vr94OxWsDSVa8anspUdYOsdCzB/4ZSk8W0WfDzu0jTvbhPwqu5wO1KM6SjN5Wlbmc7icFUhNuKumZFrC4hrQS5xwgDWS7IAbyv3WZhYQ0mrmsY138zWAO+IKzvBrglBYXCUu09qHJcW4Y4j60bTm536jSmwK5MiqdtYynXUadPnbncm7Pw06d5z5X6HYOX3EuGkTSLnMpaWO+JCVx0iaReZTW0eZmqHBatDK1/oHivHOw9xzUx71BtQBCnYOtKhUU10IlempxaZtLB5WJ8FaSR0khd1Zt7Dl1LQ3VbxNE19KO1Ob6r25Ob2r854P3mQBTzlnNR+qI7D1als7LaBHM2Rp8jaQD0NlA17wKHqX0OnNVIqUdGc9KLi7Mv0RFmYnG1yFsby3lBpI6wMljbY4+CWSIE4rQ/E87XEmrq7z8Ft3DJYO/W4Tommj4H44wTrY7Om5AZHhBaD4XKw1AiIY0HKgFDXevkNoWtmvKx2mjrXZ36YChLQc6dIXLwe6/ZTfP3qkxWy5V6jnm1J1LFKnFKxQC1L74Ur/Q3Z7Kb5+9NDdnspvn71D4FLxL4JHEF3FB4WnhSv8AQ3Z7Kb5+9NBdnspvn715wKXiXwe8RXcUHhSeFK/0F2eym+fvTQ3Z7Kb5+9OBS8SMuJLuKDwpPClf6G7PZTfP3pobs9lN8/enApeJDifkUHhSeFK/0N2eym+fvTQ3Z7Kb5+9OBS8SHEl3FB4WnhSv9Ddnspvn700F2eym+bvTgUvEjziS7ig8LTwpaDQ3Z7Kb5+9fNDdnspvn704FLxL4MeIruKA2pR5rQtPoLs9lN8/ehs91+ym+fvWS2HJf5L4MXj0+hkrsthZaYSPSeGEc7XZHvW8sQOC2WZ38PyjDzbclFstou+B2OKCQyDVUHI7yuFmtL5ny0HlrQcNB6LNpO5XmEoOhTyN3IFWoqksyRvbvkLooicyY2k9ZAKkLlZocDGtGprQ3sFF1Uo1BVt8XDHaQA+ocNTm5OG9WSIDLHgG33i0jqMf3aU8Qm+9Wrth/GtSiAyviC33q1fR/GniEPerV9H8a1SIDK+IQ96tX0fxp4gt96tX0fxrVIgMr4gt96tX0fxp4gt96tX0fxrVIgMr4gt96tX0fxp4gt96tX0fxrVIgMr4gt96tX0fxp4gt96tX0fxrVIgMr4gt96tX0fxp4gt96tX0fxrVIgMr4gt96tX0fxp4gt96tX0fxrVIgMr4gt96tX0fxp4hN95tX0fxrVIgMuOAbdtotJ6zH9mBWdy8HI7LiLMTnuFC55qaVrToVqiABER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4B4B4B"/>
              </a:solidFill>
              <a:ea typeface="ＭＳ Ｐゴシック" charset="-128"/>
            </a:endParaRPr>
          </a:p>
        </p:txBody>
      </p:sp>
      <p:sp>
        <p:nvSpPr>
          <p:cNvPr id="60420" name="AutoShape 4" descr="data:image/jpg;base64,/9j/4AAQSkZJRgABAQAAAQABAAD/2wCEAAkGBhQQEBAUEBQSFRAUEBcVFxYRFRQUFxQUFRUXFhYVFBQXHCYeGBolGRQYIDAgIycpLCwuFx4yNTAqNSYrLCkBCQoKDgwOGg8PGiokHSQpNS4vKTUsLCwtNCwpLiosKTUsKSwsLCwsLDIpKiwsLywsLCwtLTUpKSw0LCwsKiwsLP/AABEIALAAvAMBIgACEQEDEQH/xAAbAAEAAwEBAQEAAAAAAAAAAAAABAUGAwIBB//EAEUQAAEDAQQECA0CBQIHAAAAAAEAAgMRBAUSIRMxQYEGIjJRYXGR0RQWIzNCUlNUoaKjwdNigkNykrGyNPAHFSRzg8Lh/8QAGwEBAAIDAQEAAAAAAAAAAAAAAAQFAgMGAQf/xAAxEQACAQIDBQcEAQUAAAAAAAAAAQIDEQQSMQUTFSFBMlFSYXGBkbHB0eEiBhRCcqH/2gAMAwEAAhEDEQA/AP3FERAEREAREQBERAERfCUBztNqbG0ukcGtGslVjeE0RpQSlteVo3UHTWmpVUltbMZbTNU2WFxbCzZI4ZGQjbU5CqqpOHMwkDRoWV1RnXTmqgNxY7yjmro3tdTXTWN2tSlkILY2QeFQswTRGk0bfTj9LLaaZjqWshlD2hzTVrgCCNoOYKA9oiIAiIgCIiAIiIAiIgCIiAIiIAiIgCIiAKk4S2pxayzxHys5w1HoRjlv7Mt6uJZQ1pc40a0EknYBmSsm23FrJrY4eUm8nA062x14uXTyigIV/W1rKRRjyNmaAAPTlOTW9KiWXg290Bc4VrUu5yTrI56atyXdYDNM1mtsZxOPrSnMn9oPaQt1GwNAA1AUXObSq7+puovlHX/bp8L6kmn/AAV+r+hhrhvEwPBfrYdFMPWYeRJTqotZc79DI+znkZyQnnjceM0fyk9hHMs7wmsAhkEwHk3DBIP0Hb+1xr1FTLDK6SHC3O02Qh8f646auotqOxW2CxG/pJvtLk/X96+5qqRs+WhsAi4WK1tljY9nJcKjuPSNS7qaawiIgCIiAIiIAiIgCIiAIiIAiIgCIuFttjYY3vfyWtJO7YOnYgKi/nmeSOytOTuPKR6MQPJ/ccuoLPX7eWOQuZ5uLyULdjpDlX/fMrCaZ8UDnu/1drd/QymTR0Naq26LCJpgB5qKrR0u9N323lRcXiP7ek59dEvN6GcI5nYvuDd2aGIVzccyecnMnefsrheWii+1XLR5LnzfV+fU3N3dyNeFjEsbmuFQQcj1aljbstLrPJnUvgOF364Haj1jVuW6Ky/Cqx6NzbQ0VpUPA9Jh5Q/9tx51Kwlfc1k32Zcn9n9vfyDWZWLq75BDOWN8zPWWI7A/XIzfyh+5Xax91nSxOgDvKR0lgf1Ztpz83UVpbst2mia+lDqc31XjJzT1FdSRiWiIgCIiAIiIAiIgCIiAIiIAiIgCobxcLRaGxHzMNJJjsLtbGH/I7lZXrbxBE59KnU1vrPOTW7z91nra0xQtgrWecl8zuvNx+25AVd7XiZXukHKedHCPVb6T/utFcN3iGJoGsj4bPud6oLms+nmx08kwYWfyg695HYFrwFyu0MRvq1l2Y8vfr8afJKjHLHzZDt16CM4QMT9dK0AHO47FDF8v5mfN3que/jvJ1mRx+JA+AXzGrihgKSgsyuzQ5O5fWO88eThR3XkepSLXAJGOado+OxZpsuHMaxn2LUtNQDzgHtFVWbQwkaPOPZfKxshIxFic6CQsHLhdjZ+qInjM3auxamz2gRzNe3zFqp1Nmpl1YgKdYCqeFFiLSyZg47DWnrDaN4+IC63Q9srHQV8nK3SRO9U66DpBz7VZ7OxG+pWl2o8n9n7r/tzGrGzutGa5FBui2mSPj5SsJZIOZ41nqIod6nKyNQREQBERAEREAREQBERAERQL4tpjjozzrzgjH6jt6gM9yAgzSiWdz3HyFlr1Ompmf2jLrJWavO1OeSTXSTmg52RDm5ubere8w2NkdmaeIwY5Xc+01POTmq25otNK6Z3JFMI5mjkj7qv2hidxS/j2nyX59jdRhmlz0Re3RYxFG1o10z7lYrixdAVyN7ckb583cyM7qPkHNI4fMV40i632zBO/mcA7tFD8QoWkXb4aeejGXkRJKzJAdXIazl25LaEUy5suzJY+5mY54xsDsW5uf2WtLlUbYqWUYe5nTRytUQc0g6isjZWuhldEMnNcZIj0jN7fjXetg9Z/hHYiQ2RnnGEEbtXdvVVhMTuKqm9NH6frX5JOTNGxbNtYa+K0NyjlAjlHqu9Bx6icJ6Cr0LJ3LamSAsd5m0NOXqv1Ob0f/FeXNaDhdHIayxHCT6zfQfvHxBXZkEsUREAREQBERAEREAREQAqg8LDnSWl3m4wY4h6xrxnjrOQ6Apt8zmjYmHykxw19Vg5b9wy6yFTXvaGNIjGUFnbV3S4DIICmvKVzqR65JTjk/lrk3etBd9nEbA3t61RXLCZHulfrJy6OjcFooyuMx+J39VyWi5L7v3/BZQp5IW6khpXrGuIcmNV9zzKUfCtlDE/raf8AIf2KoNKtNwmZis7jtYQ7sOfwKx2lXW7IqZsPl7n+yJWVpGo4Jx1fK/1WBu9x7mlaTGqTgszDZsW18hO5vFH3VriVNtapmxDXcrG2lH+NzqXKPO0EEHURRe8S8OKrEyRFWMzZ2mKZ0RNA844zzSDP4j4grSG2ZR2ka2eTmA9TaafpNHdVVTX/AGPEzE3JzcweamYPapVw3kHYXHkS8SQbGyDL4rq9lYneU929Y/Tp+CLiIZXmXU1zXV1al9VXdD9GXwOOcebCfSiPJ7OT2K0VuRgiIgCIiAIiIAvL3gAkmgAqSdgGsr0qq9naVzLO30+NIRsiB1fuOXVVAQvDMLJLS4ceTiQg6wz0cuk1csvekubYa7cch53HUCri+rzBc5/8KEYWDY5/Qs3ZWkkudm4mpPSVT7Xxe4o5VrL6dfwS8LSzzu9EaCyWprWhramgUj/mB2Ab1WQii7By4Gdeb0LlUo9SWbe7o7F5NrdzqNiXzEtTqTfUyVKPcera9z45G1PGY5vaCvyAXlKBnI+o18Y7Na/XQ5fjl5R4Z52c0zwP6jT+4XVf03UeapBvomV2PhZRaP2G6JHMstlaSaizsJrzv45/yCmC1u9YrhM3C7CNTA1n9DQ37LxiXPYyrKdecr6t/Um0qSVNcuhLFudzr2LwO0BQsSYlHVWa6mbpR7iRLbxTMH+6prHKI5nMr5KU0/leOSfspsmpVduhqD/unSrTAY6dGrGb9/Q0VqClFo2ItBfGyUZz2c0eNr2ekN4zHSFfwzB7WuaatcAQecHUsXwfvjkSO/7Uo6djlobtdoZXwHkGskX8pPGZuJr1HoX0WMlJJrQomrOxbIiL08CIiAIiIDlabQI2Oe40a1pJ6gs9aLQ6OFzzlabS7IbWNpxW7m/EqfeD9NM2L+HHSSU7Ms2MP+R6AFmL5vepkm/8cI/u5eSkoq70PUr8kVd6z4ntibyI9f6n7TuXSzMooFkj59e3rVnGvnm0cU8RVc+nT0L/AA9LJFI7gr1jXOq+VVVYmJHXEvmJcsSY0ymVjriUM2Kz6UPfFA6UOxAvArUajSue8LD8M+F79I+CBxa1ho9zTQudtaDsAWML9prXnNSe0rpsBsau4qqp5L6W1t8orMRjKaeTLc/eHSkkk6zn1r5iX5ZwV4XPgkYyRxdC4gcY1wVyqDzc6/Ti6iqcdgKmEnlnzT0feS8PXjWjePwdsSYlxxL7iVdYkWOhco07V2qubis48jXJEKxWnRS8bzbxgf0V5Ltx/uthC50kNB/qbM7Ez9TebqIqFjLXFWtdStuD97EBrzy4Tgk/VGdTl2+xMXvKe5lqtPT9FJjKWWWZdTeWK2CVjXt5LhXpHOD0g1G5d1S2OQQ2gsHmZ6yRnYH0q9o6xxhvV0ugIAREQBRrxtohie850GQ2uccmtHSTQKSqO12gSTEuPkLLxncxmpkOnCPi5AV14vdFC2Kv/UWhxfKRsB17tnUFkLwtIklo3zcYwt6ecqffF7Eh8p85McMY9WPn7FUWQUAVFtjFZKe6jq9fQnYOlmlmfQn2dqlAqNG9e9IuKkrsvYo7YkxrhpE0ixym1I7Y18D1y0iaRe5TOx+R8IYXR2q0B2vSud1gmoKrsS/Vr94OxWsDSVa8anspUdYOsdCzB/4ZSk8W0WfDzu0jTvbhPwqu5wO1KM6SjN5Wlbmc7icFUhNuKumZFrC4hrQS5xwgDWS7IAbyv3WZhYQ0mrmsY138zWAO+IKzvBrglBYXCUu09qHJcW4Y4j60bTm536jSmwK5MiqdtYynXUadPnbncm7Pw06d5z5X6HYOX3EuGkTSLnMpaWO+JCVx0iaReZTW0eZmqHBatDK1/oHivHOw9xzUx71BtQBCnYOtKhUU10IlempxaZtLB5WJ8FaSR0khd1Zt7Dl1LQ3VbxNE19KO1Ob6r25Ob2r854P3mQBTzlnNR+qI7D1als7LaBHM2Rp8jaQD0NlA17wKHqX0OnNVIqUdGc9KLi7Mv0RFmYnG1yFsby3lBpI6wMljbY4+CWSIE4rQ/E87XEmrq7z8Ft3DJYO/W4Tommj4H44wTrY7Om5AZHhBaD4XKw1AiIY0HKgFDXevkNoWtmvKx2mjrXZ36YChLQc6dIXLwe6/ZTfP3qkxWy5V6jnm1J1LFKnFKxQC1L74Ur/Q3Z7Kb5+9NDdnspvn71D4FLxL4JHEF3FB4WnhSv8AQ3Z7Kb5+9NBdnspvn715wKXiXwe8RXcUHhSeFK/0F2eym+fvTQ3Z7Kb5+9OBS8SMuJLuKDwpPClf6G7PZTfP3pobs9lN8/enApeJDifkUHhSeFK/0N2eym+fvTQ3Z7Kb5+9OBS8SHEl3FB4WnhSv9Ddnspvn700F2eym+bvTgUvEjziS7ig8LTwpaDQ3Z7Kb5+9fNDdnspvn704FLxL4MeIruKA2pR5rQtPoLs9lN8/ehs91+ym+fvWS2HJf5L4MXj0+hkrsthZaYSPSeGEc7XZHvW8sQOC2WZ38PyjDzbclFstou+B2OKCQyDVUHI7yuFmtL5ny0HlrQcNB6LNpO5XmEoOhTyN3IFWoqksyRvbvkLooicyY2k9ZAKkLlZocDGtGprQ3sFF1Uo1BVt8XDHaQA+ocNTm5OG9WSIDLHgG33i0jqMf3aU8Qm+9Wrth/GtSiAyviC33q1fR/GniEPerV9H8a1SIDK+IQ96tX0fxp4gt96tX0fxrVIgMr4gt96tX0fxp4gt96tX0fxrVIgMr4gt96tX0fxp4gt96tX0fxrVIgMr4gt96tX0fxp4gt96tX0fxrVIgMr4gt96tX0fxp4gt96tX0fxrVIgMr4gt96tX0fxp4gt96tX0fxrVIgMr4gt96tX0fxp4hN95tX0fxrVIgMuOAbdtotJ6zH9mBWdy8HI7LiLMTnuFC55qaVrToVqiABER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4B4B4B"/>
              </a:solidFill>
              <a:ea typeface="ＭＳ Ｐゴシック" charset="-128"/>
            </a:endParaRPr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6539285" y="1772816"/>
            <a:ext cx="361132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5D10">
                  <a:lumMod val="50000"/>
                </a:srgbClr>
              </a:buClr>
              <a:buSzPct val="98000"/>
              <a:defRPr/>
            </a:pPr>
            <a:endParaRPr lang="es-ES" sz="1200" kern="0" dirty="0">
              <a:solidFill>
                <a:srgbClr val="404040"/>
              </a:solidFill>
              <a:ea typeface="ＭＳ Ｐゴシック" charset="-128"/>
              <a:cs typeface="Calibri" pitchFamily="34" charset="0"/>
            </a:endParaRPr>
          </a:p>
        </p:txBody>
      </p:sp>
      <p:pic>
        <p:nvPicPr>
          <p:cNvPr id="9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13" y="455028"/>
            <a:ext cx="6952343" cy="626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/>
          <a:p>
            <a:r>
              <a:rPr lang="es-ES" dirty="0" smtClean="0"/>
              <a:t>AI</a:t>
            </a:r>
            <a:br>
              <a:rPr lang="es-ES" dirty="0" smtClean="0"/>
            </a:br>
            <a:r>
              <a:rPr lang="es-ES" sz="2800" dirty="0" smtClean="0"/>
              <a:t>Mapa</a:t>
            </a:r>
            <a:endParaRPr lang="en-GB" sz="2800" dirty="0"/>
          </a:p>
        </p:txBody>
      </p:sp>
      <p:graphicFrame>
        <p:nvGraphicFramePr>
          <p:cNvPr id="18" name="1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27381"/>
              </p:ext>
            </p:extLst>
          </p:nvPr>
        </p:nvGraphicFramePr>
        <p:xfrm>
          <a:off x="8832304" y="383675"/>
          <a:ext cx="1476664" cy="268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80"/>
                <a:gridCol w="124450"/>
                <a:gridCol w="126109"/>
                <a:gridCol w="252218"/>
                <a:gridCol w="220691"/>
                <a:gridCol w="122791"/>
                <a:gridCol w="175889"/>
                <a:gridCol w="142702"/>
                <a:gridCol w="188334"/>
              </a:tblGrid>
              <a:tr h="134068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34068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9" name="18 Conector recto de flecha"/>
          <p:cNvCxnSpPr/>
          <p:nvPr/>
        </p:nvCxnSpPr>
        <p:spPr>
          <a:xfrm>
            <a:off x="8864693" y="283973"/>
            <a:ext cx="141524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8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Intranets Sociales Corporativas: FEDA como caso de éxito</a:t>
            </a:r>
          </a:p>
        </p:txBody>
      </p:sp>
    </p:spTree>
    <p:extLst>
      <p:ext uri="{BB962C8B-B14F-4D97-AF65-F5344CB8AC3E}">
        <p14:creationId xmlns:p14="http://schemas.microsoft.com/office/powerpoint/2010/main" val="21051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 descr="data:image/jpg;base64,/9j/4AAQSkZJRgABAQAAAQABAAD/2wCEAAkGBhQQEBAUEBQSFRAUEBcVFxYRFRQUFxQUFRUXFhYVFBQXHCYeGBolGRQYIDAgIycpLCwuFx4yNTAqNSYrLCkBCQoKDgwOGg8PGiokHSQpNS4vKTUsLCwtNCwpLiosKTUsKSwsLCwsLDIpKiwsLywsLCwtLTUpKSw0LCwsKiwsLP/AABEIALAAvAMBIgACEQEDEQH/xAAbAAEAAwEBAQEAAAAAAAAAAAAABAUGAwIBB//EAEUQAAEDAQQECA0CBQIHAAAAAAEAAgMRBAUSIRMxQYEGIjJRYXGR0RQWIzNCUlNUoaKjwdNigkNykrGyNPAHFSRzg8Lh/8QAGwEBAAIDAQEAAAAAAAAAAAAAAAQFAgMGAQf/xAAxEQACAQIDBQcEAQUAAAAAAAAAAQIDEQQSMQUTFSFBMlFSYXGBkbHB0eEiBhRCcqH/2gAMAwEAAhEDEQA/AP3FERAEREAREQBERAERfCUBztNqbG0ukcGtGslVjeE0RpQSlteVo3UHTWmpVUltbMZbTNU2WFxbCzZI4ZGQjbU5CqqpOHMwkDRoWV1RnXTmqgNxY7yjmro3tdTXTWN2tSlkILY2QeFQswTRGk0bfTj9LLaaZjqWshlD2hzTVrgCCNoOYKA9oiIAiIgCIiAIiIAiIgCIiAIiIAiIgCIiAKk4S2pxayzxHys5w1HoRjlv7Mt6uJZQ1pc40a0EknYBmSsm23FrJrY4eUm8nA062x14uXTyigIV/W1rKRRjyNmaAAPTlOTW9KiWXg290Bc4VrUu5yTrI56atyXdYDNM1mtsZxOPrSnMn9oPaQt1GwNAA1AUXObSq7+puovlHX/bp8L6kmn/AAV+r+hhrhvEwPBfrYdFMPWYeRJTqotZc79DI+znkZyQnnjceM0fyk9hHMs7wmsAhkEwHk3DBIP0Hb+1xr1FTLDK6SHC3O02Qh8f646auotqOxW2CxG/pJvtLk/X96+5qqRs+WhsAi4WK1tljY9nJcKjuPSNS7qaawiIgCIiAIiIAiIgCIiAIiIAiIgCIuFttjYY3vfyWtJO7YOnYgKi/nmeSOytOTuPKR6MQPJ/ccuoLPX7eWOQuZ5uLyULdjpDlX/fMrCaZ8UDnu/1drd/QymTR0Naq26LCJpgB5qKrR0u9N323lRcXiP7ek59dEvN6GcI5nYvuDd2aGIVzccyecnMnefsrheWii+1XLR5LnzfV+fU3N3dyNeFjEsbmuFQQcj1aljbstLrPJnUvgOF364Haj1jVuW6Ky/Cqx6NzbQ0VpUPA9Jh5Q/9tx51Kwlfc1k32Zcn9n9vfyDWZWLq75BDOWN8zPWWI7A/XIzfyh+5Xax91nSxOgDvKR0lgf1Ztpz83UVpbst2mia+lDqc31XjJzT1FdSRiWiIgCIiAIiIAiIgCIiAIiIAiIgCobxcLRaGxHzMNJJjsLtbGH/I7lZXrbxBE59KnU1vrPOTW7z91nra0xQtgrWecl8zuvNx+25AVd7XiZXukHKedHCPVb6T/utFcN3iGJoGsj4bPud6oLms+nmx08kwYWfyg695HYFrwFyu0MRvq1l2Y8vfr8afJKjHLHzZDt16CM4QMT9dK0AHO47FDF8v5mfN3que/jvJ1mRx+JA+AXzGrihgKSgsyuzQ5O5fWO88eThR3XkepSLXAJGOado+OxZpsuHMaxn2LUtNQDzgHtFVWbQwkaPOPZfKxshIxFic6CQsHLhdjZ+qInjM3auxamz2gRzNe3zFqp1Nmpl1YgKdYCqeFFiLSyZg47DWnrDaN4+IC63Q9srHQV8nK3SRO9U66DpBz7VZ7OxG+pWl2o8n9n7r/tzGrGzutGa5FBui2mSPj5SsJZIOZ41nqIod6nKyNQREQBERAEREAREQBERAERQL4tpjjozzrzgjH6jt6gM9yAgzSiWdz3HyFlr1Ompmf2jLrJWavO1OeSTXSTmg52RDm5ubere8w2NkdmaeIwY5Xc+01POTmq25otNK6Z3JFMI5mjkj7qv2hidxS/j2nyX59jdRhmlz0Re3RYxFG1o10z7lYrixdAVyN7ckb583cyM7qPkHNI4fMV40i632zBO/mcA7tFD8QoWkXb4aeejGXkRJKzJAdXIazl25LaEUy5suzJY+5mY54xsDsW5uf2WtLlUbYqWUYe5nTRytUQc0g6isjZWuhldEMnNcZIj0jN7fjXetg9Z/hHYiQ2RnnGEEbtXdvVVhMTuKqm9NH6frX5JOTNGxbNtYa+K0NyjlAjlHqu9Bx6icJ6Cr0LJ3LamSAsd5m0NOXqv1Ob0f/FeXNaDhdHIayxHCT6zfQfvHxBXZkEsUREAREQBERAEREAREQAqg8LDnSWl3m4wY4h6xrxnjrOQ6Apt8zmjYmHykxw19Vg5b9wy6yFTXvaGNIjGUFnbV3S4DIICmvKVzqR65JTjk/lrk3etBd9nEbA3t61RXLCZHulfrJy6OjcFooyuMx+J39VyWi5L7v3/BZQp5IW6khpXrGuIcmNV9zzKUfCtlDE/raf8AIf2KoNKtNwmZis7jtYQ7sOfwKx2lXW7IqZsPl7n+yJWVpGo4Jx1fK/1WBu9x7mlaTGqTgszDZsW18hO5vFH3VriVNtapmxDXcrG2lH+NzqXKPO0EEHURRe8S8OKrEyRFWMzZ2mKZ0RNA844zzSDP4j4grSG2ZR2ka2eTmA9TaafpNHdVVTX/AGPEzE3JzcweamYPapVw3kHYXHkS8SQbGyDL4rq9lYneU929Y/Tp+CLiIZXmXU1zXV1al9VXdD9GXwOOcebCfSiPJ7OT2K0VuRgiIgCIiAIiIAvL3gAkmgAqSdgGsr0qq9naVzLO30+NIRsiB1fuOXVVAQvDMLJLS4ceTiQg6wz0cuk1csvekubYa7cch53HUCri+rzBc5/8KEYWDY5/Qs3ZWkkudm4mpPSVT7Xxe4o5VrL6dfwS8LSzzu9EaCyWprWhramgUj/mB2Ab1WQii7By4Gdeb0LlUo9SWbe7o7F5NrdzqNiXzEtTqTfUyVKPcera9z45G1PGY5vaCvyAXlKBnI+o18Y7Na/XQ5fjl5R4Z52c0zwP6jT+4XVf03UeapBvomV2PhZRaP2G6JHMstlaSaizsJrzv45/yCmC1u9YrhM3C7CNTA1n9DQ37LxiXPYyrKdecr6t/Um0qSVNcuhLFudzr2LwO0BQsSYlHVWa6mbpR7iRLbxTMH+6prHKI5nMr5KU0/leOSfspsmpVduhqD/unSrTAY6dGrGb9/Q0VqClFo2ItBfGyUZz2c0eNr2ekN4zHSFfwzB7WuaatcAQecHUsXwfvjkSO/7Uo6djlobtdoZXwHkGskX8pPGZuJr1HoX0WMlJJrQomrOxbIiL08CIiAIiIDlabQI2Oe40a1pJ6gs9aLQ6OFzzlabS7IbWNpxW7m/EqfeD9NM2L+HHSSU7Ms2MP+R6AFmL5vepkm/8cI/u5eSkoq70PUr8kVd6z4ntibyI9f6n7TuXSzMooFkj59e3rVnGvnm0cU8RVc+nT0L/AA9LJFI7gr1jXOq+VVVYmJHXEvmJcsSY0ymVjriUM2Kz6UPfFA6UOxAvArUajSue8LD8M+F79I+CBxa1ho9zTQudtaDsAWML9prXnNSe0rpsBsau4qqp5L6W1t8orMRjKaeTLc/eHSkkk6zn1r5iX5ZwV4XPgkYyRxdC4gcY1wVyqDzc6/Ti6iqcdgKmEnlnzT0feS8PXjWjePwdsSYlxxL7iVdYkWOhco07V2qubis48jXJEKxWnRS8bzbxgf0V5Ltx/uthC50kNB/qbM7Ez9TebqIqFjLXFWtdStuD97EBrzy4Tgk/VGdTl2+xMXvKe5lqtPT9FJjKWWWZdTeWK2CVjXt5LhXpHOD0g1G5d1S2OQQ2gsHmZ6yRnYH0q9o6xxhvV0ugIAREQBRrxtohie850GQ2uccmtHSTQKSqO12gSTEuPkLLxncxmpkOnCPi5AV14vdFC2Kv/UWhxfKRsB17tnUFkLwtIklo3zcYwt6ecqffF7Eh8p85McMY9WPn7FUWQUAVFtjFZKe6jq9fQnYOlmlmfQn2dqlAqNG9e9IuKkrsvYo7YkxrhpE0ixym1I7Y18D1y0iaRe5TOx+R8IYXR2q0B2vSud1gmoKrsS/Vr94OxWsDSVa8anspUdYOsdCzB/4ZSk8W0WfDzu0jTvbhPwqu5wO1KM6SjN5Wlbmc7icFUhNuKumZFrC4hrQS5xwgDWS7IAbyv3WZhYQ0mrmsY138zWAO+IKzvBrglBYXCUu09qHJcW4Y4j60bTm536jSmwK5MiqdtYynXUadPnbncm7Pw06d5z5X6HYOX3EuGkTSLnMpaWO+JCVx0iaReZTW0eZmqHBatDK1/oHivHOw9xzUx71BtQBCnYOtKhUU10IlempxaZtLB5WJ8FaSR0khd1Zt7Dl1LQ3VbxNE19KO1Ob6r25Ob2r854P3mQBTzlnNR+qI7D1als7LaBHM2Rp8jaQD0NlA17wKHqX0OnNVIqUdGc9KLi7Mv0RFmYnG1yFsby3lBpI6wMljbY4+CWSIE4rQ/E87XEmrq7z8Ft3DJYO/W4Tommj4H44wTrY7Om5AZHhBaD4XKw1AiIY0HKgFDXevkNoWtmvKx2mjrXZ36YChLQc6dIXLwe6/ZTfP3qkxWy5V6jnm1J1LFKnFKxQC1L74Ur/Q3Z7Kb5+9NDdnspvn71D4FLxL4JHEF3FB4WnhSv8AQ3Z7Kb5+9NBdnspvn715wKXiXwe8RXcUHhSeFK/0F2eym+fvTQ3Z7Kb5+9OBS8SMuJLuKDwpPClf6G7PZTfP3pobs9lN8/enApeJDifkUHhSeFK/0N2eym+fvTQ3Z7Kb5+9OBS8SHEl3FB4WnhSv9Ddnspvn700F2eym+bvTgUvEjziS7ig8LTwpaDQ3Z7Kb5+9fNDdnspvn704FLxL4MeIruKA2pR5rQtPoLs9lN8/ehs91+ym+fvWS2HJf5L4MXj0+hkrsthZaYSPSeGEc7XZHvW8sQOC2WZ38PyjDzbclFstou+B2OKCQyDVUHI7yuFmtL5ny0HlrQcNB6LNpO5XmEoOhTyN3IFWoqksyRvbvkLooicyY2k9ZAKkLlZocDGtGprQ3sFF1Uo1BVt8XDHaQA+ocNTm5OG9WSIDLHgG33i0jqMf3aU8Qm+9Wrth/GtSiAyviC33q1fR/GniEPerV9H8a1SIDK+IQ96tX0fxp4gt96tX0fxrVIgMr4gt96tX0fxp4gt96tX0fxrVIgMr4gt96tX0fxp4gt96tX0fxrVIgMr4gt96tX0fxp4gt96tX0fxrVIgMr4gt96tX0fxp4gt96tX0fxrVIgMr4gt96tX0fxp4gt96tX0fxrVIgMr4gt96tX0fxp4hN95tX0fxrVIgMuOAbdtotJ6zH9mBWdy8HI7LiLMTnuFC55qaVrToVqiABER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4B4B4B"/>
              </a:solidFill>
              <a:ea typeface="ＭＳ Ｐゴシック" charset="-128"/>
            </a:endParaRPr>
          </a:p>
        </p:txBody>
      </p:sp>
      <p:sp>
        <p:nvSpPr>
          <p:cNvPr id="60420" name="AutoShape 4" descr="data:image/jpg;base64,/9j/4AAQSkZJRgABAQAAAQABAAD/2wCEAAkGBhQQEBAUEBQSFRAUEBcVFxYRFRQUFxQUFRUXFhYVFBQXHCYeGBolGRQYIDAgIycpLCwuFx4yNTAqNSYrLCkBCQoKDgwOGg8PGiokHSQpNS4vKTUsLCwtNCwpLiosKTUsKSwsLCwsLDIpKiwsLywsLCwtLTUpKSw0LCwsKiwsLP/AABEIALAAvAMBIgACEQEDEQH/xAAbAAEAAwEBAQEAAAAAAAAAAAAABAUGAwIBB//EAEUQAAEDAQQECA0CBQIHAAAAAAEAAgMRBAUSIRMxQYEGIjJRYXGR0RQWIzNCUlNUoaKjwdNigkNykrGyNPAHFSRzg8Lh/8QAGwEBAAIDAQEAAAAAAAAAAAAAAAQFAgMGAQf/xAAxEQACAQIDBQcEAQUAAAAAAAAAAQIDEQQSMQUTFSFBMlFSYXGBkbHB0eEiBhRCcqH/2gAMAwEAAhEDEQA/AP3FERAEREAREQBERAERfCUBztNqbG0ukcGtGslVjeE0RpQSlteVo3UHTWmpVUltbMZbTNU2WFxbCzZI4ZGQjbU5CqqpOHMwkDRoWV1RnXTmqgNxY7yjmro3tdTXTWN2tSlkILY2QeFQswTRGk0bfTj9LLaaZjqWshlD2hzTVrgCCNoOYKA9oiIAiIgCIiAIiIAiIgCIiAIiIAiIgCIiAKk4S2pxayzxHys5w1HoRjlv7Mt6uJZQ1pc40a0EknYBmSsm23FrJrY4eUm8nA062x14uXTyigIV/W1rKRRjyNmaAAPTlOTW9KiWXg290Bc4VrUu5yTrI56atyXdYDNM1mtsZxOPrSnMn9oPaQt1GwNAA1AUXObSq7+puovlHX/bp8L6kmn/AAV+r+hhrhvEwPBfrYdFMPWYeRJTqotZc79DI+znkZyQnnjceM0fyk9hHMs7wmsAhkEwHk3DBIP0Hb+1xr1FTLDK6SHC3O02Qh8f646auotqOxW2CxG/pJvtLk/X96+5qqRs+WhsAi4WK1tljY9nJcKjuPSNS7qaawiIgCIiAIiIAiIgCIiAIiIAiIgCIuFttjYY3vfyWtJO7YOnYgKi/nmeSOytOTuPKR6MQPJ/ccuoLPX7eWOQuZ5uLyULdjpDlX/fMrCaZ8UDnu/1drd/QymTR0Naq26LCJpgB5qKrR0u9N323lRcXiP7ek59dEvN6GcI5nYvuDd2aGIVzccyecnMnefsrheWii+1XLR5LnzfV+fU3N3dyNeFjEsbmuFQQcj1aljbstLrPJnUvgOF364Haj1jVuW6Ky/Cqx6NzbQ0VpUPA9Jh5Q/9tx51Kwlfc1k32Zcn9n9vfyDWZWLq75BDOWN8zPWWI7A/XIzfyh+5Xax91nSxOgDvKR0lgf1Ztpz83UVpbst2mia+lDqc31XjJzT1FdSRiWiIgCIiAIiIAiIgCIiAIiIAiIgCobxcLRaGxHzMNJJjsLtbGH/I7lZXrbxBE59KnU1vrPOTW7z91nra0xQtgrWecl8zuvNx+25AVd7XiZXukHKedHCPVb6T/utFcN3iGJoGsj4bPud6oLms+nmx08kwYWfyg695HYFrwFyu0MRvq1l2Y8vfr8afJKjHLHzZDt16CM4QMT9dK0AHO47FDF8v5mfN3que/jvJ1mRx+JA+AXzGrihgKSgsyuzQ5O5fWO88eThR3XkepSLXAJGOado+OxZpsuHMaxn2LUtNQDzgHtFVWbQwkaPOPZfKxshIxFic6CQsHLhdjZ+qInjM3auxamz2gRzNe3zFqp1Nmpl1YgKdYCqeFFiLSyZg47DWnrDaN4+IC63Q9srHQV8nK3SRO9U66DpBz7VZ7OxG+pWl2o8n9n7r/tzGrGzutGa5FBui2mSPj5SsJZIOZ41nqIod6nKyNQREQBERAEREAREQBERAERQL4tpjjozzrzgjH6jt6gM9yAgzSiWdz3HyFlr1Ompmf2jLrJWavO1OeSTXSTmg52RDm5ubere8w2NkdmaeIwY5Xc+01POTmq25otNK6Z3JFMI5mjkj7qv2hidxS/j2nyX59jdRhmlz0Re3RYxFG1o10z7lYrixdAVyN7ckb583cyM7qPkHNI4fMV40i632zBO/mcA7tFD8QoWkXb4aeejGXkRJKzJAdXIazl25LaEUy5suzJY+5mY54xsDsW5uf2WtLlUbYqWUYe5nTRytUQc0g6isjZWuhldEMnNcZIj0jN7fjXetg9Z/hHYiQ2RnnGEEbtXdvVVhMTuKqm9NH6frX5JOTNGxbNtYa+K0NyjlAjlHqu9Bx6icJ6Cr0LJ3LamSAsd5m0NOXqv1Ob0f/FeXNaDhdHIayxHCT6zfQfvHxBXZkEsUREAREQBERAEREAREQAqg8LDnSWl3m4wY4h6xrxnjrOQ6Apt8zmjYmHykxw19Vg5b9wy6yFTXvaGNIjGUFnbV3S4DIICmvKVzqR65JTjk/lrk3etBd9nEbA3t61RXLCZHulfrJy6OjcFooyuMx+J39VyWi5L7v3/BZQp5IW6khpXrGuIcmNV9zzKUfCtlDE/raf8AIf2KoNKtNwmZis7jtYQ7sOfwKx2lXW7IqZsPl7n+yJWVpGo4Jx1fK/1WBu9x7mlaTGqTgszDZsW18hO5vFH3VriVNtapmxDXcrG2lH+NzqXKPO0EEHURRe8S8OKrEyRFWMzZ2mKZ0RNA844zzSDP4j4grSG2ZR2ka2eTmA9TaafpNHdVVTX/AGPEzE3JzcweamYPapVw3kHYXHkS8SQbGyDL4rq9lYneU929Y/Tp+CLiIZXmXU1zXV1al9VXdD9GXwOOcebCfSiPJ7OT2K0VuRgiIgCIiAIiIAvL3gAkmgAqSdgGsr0qq9naVzLO30+NIRsiB1fuOXVVAQvDMLJLS4ceTiQg6wz0cuk1csvekubYa7cch53HUCri+rzBc5/8KEYWDY5/Qs3ZWkkudm4mpPSVT7Xxe4o5VrL6dfwS8LSzzu9EaCyWprWhramgUj/mB2Ab1WQii7By4Gdeb0LlUo9SWbe7o7F5NrdzqNiXzEtTqTfUyVKPcera9z45G1PGY5vaCvyAXlKBnI+o18Y7Na/XQ5fjl5R4Z52c0zwP6jT+4XVf03UeapBvomV2PhZRaP2G6JHMstlaSaizsJrzv45/yCmC1u9YrhM3C7CNTA1n9DQ37LxiXPYyrKdecr6t/Um0qSVNcuhLFudzr2LwO0BQsSYlHVWa6mbpR7iRLbxTMH+6prHKI5nMr5KU0/leOSfspsmpVduhqD/unSrTAY6dGrGb9/Q0VqClFo2ItBfGyUZz2c0eNr2ekN4zHSFfwzB7WuaatcAQecHUsXwfvjkSO/7Uo6djlobtdoZXwHkGskX8pPGZuJr1HoX0WMlJJrQomrOxbIiL08CIiAIiIDlabQI2Oe40a1pJ6gs9aLQ6OFzzlabS7IbWNpxW7m/EqfeD9NM2L+HHSSU7Ms2MP+R6AFmL5vepkm/8cI/u5eSkoq70PUr8kVd6z4ntibyI9f6n7TuXSzMooFkj59e3rVnGvnm0cU8RVc+nT0L/AA9LJFI7gr1jXOq+VVVYmJHXEvmJcsSY0ymVjriUM2Kz6UPfFA6UOxAvArUajSue8LD8M+F79I+CBxa1ho9zTQudtaDsAWML9prXnNSe0rpsBsau4qqp5L6W1t8orMRjKaeTLc/eHSkkk6zn1r5iX5ZwV4XPgkYyRxdC4gcY1wVyqDzc6/Ti6iqcdgKmEnlnzT0feS8PXjWjePwdsSYlxxL7iVdYkWOhco07V2qubis48jXJEKxWnRS8bzbxgf0V5Ltx/uthC50kNB/qbM7Ez9TebqIqFjLXFWtdStuD97EBrzy4Tgk/VGdTl2+xMXvKe5lqtPT9FJjKWWWZdTeWK2CVjXt5LhXpHOD0g1G5d1S2OQQ2gsHmZ6yRnYH0q9o6xxhvV0ugIAREQBRrxtohie850GQ2uccmtHSTQKSqO12gSTEuPkLLxncxmpkOnCPi5AV14vdFC2Kv/UWhxfKRsB17tnUFkLwtIklo3zcYwt6ecqffF7Eh8p85McMY9WPn7FUWQUAVFtjFZKe6jq9fQnYOlmlmfQn2dqlAqNG9e9IuKkrsvYo7YkxrhpE0ixym1I7Y18D1y0iaRe5TOx+R8IYXR2q0B2vSud1gmoKrsS/Vr94OxWsDSVa8anspUdYOsdCzB/4ZSk8W0WfDzu0jTvbhPwqu5wO1KM6SjN5Wlbmc7icFUhNuKumZFrC4hrQS5xwgDWS7IAbyv3WZhYQ0mrmsY138zWAO+IKzvBrglBYXCUu09qHJcW4Y4j60bTm536jSmwK5MiqdtYynXUadPnbncm7Pw06d5z5X6HYOX3EuGkTSLnMpaWO+JCVx0iaReZTW0eZmqHBatDK1/oHivHOw9xzUx71BtQBCnYOtKhUU10IlempxaZtLB5WJ8FaSR0khd1Zt7Dl1LQ3VbxNE19KO1Ob6r25Ob2r854P3mQBTzlnNR+qI7D1als7LaBHM2Rp8jaQD0NlA17wKHqX0OnNVIqUdGc9KLi7Mv0RFmYnG1yFsby3lBpI6wMljbY4+CWSIE4rQ/E87XEmrq7z8Ft3DJYO/W4Tommj4H44wTrY7Om5AZHhBaD4XKw1AiIY0HKgFDXevkNoWtmvKx2mjrXZ36YChLQc6dIXLwe6/ZTfP3qkxWy5V6jnm1J1LFKnFKxQC1L74Ur/Q3Z7Kb5+9NDdnspvn71D4FLxL4JHEF3FB4WnhSv8AQ3Z7Kb5+9NBdnspvn715wKXiXwe8RXcUHhSeFK/0F2eym+fvTQ3Z7Kb5+9OBS8SMuJLuKDwpPClf6G7PZTfP3pobs9lN8/enApeJDifkUHhSeFK/0N2eym+fvTQ3Z7Kb5+9OBS8SHEl3FB4WnhSv9Ddnspvn700F2eym+bvTgUvEjziS7ig8LTwpaDQ3Z7Kb5+9fNDdnspvn704FLxL4MeIruKA2pR5rQtPoLs9lN8/ehs91+ym+fvWS2HJf5L4MXj0+hkrsthZaYSPSeGEc7XZHvW8sQOC2WZ38PyjDzbclFstou+B2OKCQyDVUHI7yuFmtL5ny0HlrQcNB6LNpO5XmEoOhTyN3IFWoqksyRvbvkLooicyY2k9ZAKkLlZocDGtGprQ3sFF1Uo1BVt8XDHaQA+ocNTm5OG9WSIDLHgG33i0jqMf3aU8Qm+9Wrth/GtSiAyviC33q1fR/GniEPerV9H8a1SIDK+IQ96tX0fxp4gt96tX0fxrVIgMr4gt96tX0fxp4gt96tX0fxrVIgMr4gt96tX0fxp4gt96tX0fxrVIgMr4gt96tX0fxp4gt96tX0fxrVIgMr4gt96tX0fxp4gt96tX0fxrVIgMr4gt96tX0fxp4gt96tX0fxrVIgMr4gt96tX0fxp4hN95tX0fxrVIgMuOAbdtotJ6zH9mBWdy8HI7LiLMTnuFC55qaVrToVqiABER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4B4B4B"/>
              </a:solidFill>
              <a:ea typeface="ＭＳ Ｐゴシック" charset="-128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UX</a:t>
            </a:r>
            <a:br>
              <a:rPr lang="es-ES" dirty="0" smtClean="0"/>
            </a:br>
            <a:r>
              <a:rPr lang="es-ES" sz="2800" dirty="0" smtClean="0"/>
              <a:t>Wireframes</a:t>
            </a:r>
            <a:endParaRPr lang="en-GB" sz="2800" dirty="0"/>
          </a:p>
        </p:txBody>
      </p:sp>
      <p:sp>
        <p:nvSpPr>
          <p:cNvPr id="15" name="4 Marcador de número de diapositiva"/>
          <p:cNvSpPr>
            <a:spLocks noGrp="1"/>
          </p:cNvSpPr>
          <p:nvPr>
            <p:ph type="sldNum" sz="quarter" idx="4294967295"/>
          </p:nvPr>
        </p:nvSpPr>
        <p:spPr>
          <a:xfrm>
            <a:off x="11863388" y="6356350"/>
            <a:ext cx="3286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C39FF"/>
                </a:solidFill>
              </a:defRPr>
            </a:lvl1pPr>
          </a:lstStyle>
          <a:p>
            <a:fld id="{6BB695EB-9986-4AB0-9160-8B869C63B56A}" type="slidenum">
              <a:rPr lang="es-ES" sz="1600">
                <a:solidFill>
                  <a:srgbClr val="969696"/>
                </a:solidFill>
              </a:rPr>
              <a:pPr/>
              <a:t>40</a:t>
            </a:fld>
            <a:endParaRPr lang="es-ES" sz="1600" dirty="0">
              <a:solidFill>
                <a:srgbClr val="969696"/>
              </a:solidFill>
            </a:endParaRPr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6539285" y="1772816"/>
            <a:ext cx="361132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5D10">
                  <a:lumMod val="50000"/>
                </a:srgbClr>
              </a:buClr>
              <a:buSzPct val="98000"/>
              <a:defRPr/>
            </a:pPr>
            <a:endParaRPr lang="es-ES" sz="1200" kern="0" dirty="0">
              <a:solidFill>
                <a:srgbClr val="404040"/>
              </a:solidFill>
              <a:ea typeface="ＭＳ Ｐゴシック" charset="-128"/>
              <a:cs typeface="Calibri" pitchFamily="34" charset="0"/>
            </a:endParaRPr>
          </a:p>
        </p:txBody>
      </p:sp>
      <p:pic>
        <p:nvPicPr>
          <p:cNvPr id="4098" name="Picture 2" descr="Y:\UXTask\Birchman\BCH_UX\BCH_UX_Referencias y ejemplos\ReferenciasUX\WF_Fed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" r="4584"/>
          <a:stretch/>
        </p:blipFill>
        <p:spPr bwMode="auto">
          <a:xfrm>
            <a:off x="2318440" y="953859"/>
            <a:ext cx="7683689" cy="54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43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graphicFrame>
        <p:nvGraphicFramePr>
          <p:cNvPr id="18" name="1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84124"/>
              </p:ext>
            </p:extLst>
          </p:nvPr>
        </p:nvGraphicFramePr>
        <p:xfrm>
          <a:off x="8832304" y="383675"/>
          <a:ext cx="1476664" cy="268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80"/>
                <a:gridCol w="124450"/>
                <a:gridCol w="126109"/>
                <a:gridCol w="252218"/>
                <a:gridCol w="220691"/>
                <a:gridCol w="122791"/>
                <a:gridCol w="175889"/>
                <a:gridCol w="142702"/>
                <a:gridCol w="188334"/>
              </a:tblGrid>
              <a:tr h="134068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34068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9" name="18 Conector recto de flecha"/>
          <p:cNvCxnSpPr/>
          <p:nvPr/>
        </p:nvCxnSpPr>
        <p:spPr>
          <a:xfrm>
            <a:off x="8864693" y="283973"/>
            <a:ext cx="141524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9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 descr="data:image/jpg;base64,/9j/4AAQSkZJRgABAQAAAQABAAD/2wCEAAkGBhQQEBAUEBQSFRAUEBcVFxYRFRQUFxQUFRUXFhYVFBQXHCYeGBolGRQYIDAgIycpLCwuFx4yNTAqNSYrLCkBCQoKDgwOGg8PGiokHSQpNS4vKTUsLCwtNCwpLiosKTUsKSwsLCwsLDIpKiwsLywsLCwtLTUpKSw0LCwsKiwsLP/AABEIALAAvAMBIgACEQEDEQH/xAAbAAEAAwEBAQEAAAAAAAAAAAAABAUGAwIBB//EAEUQAAEDAQQECA0CBQIHAAAAAAEAAgMRBAUSIRMxQYEGIjJRYXGR0RQWIzNCUlNUoaKjwdNigkNykrGyNPAHFSRzg8Lh/8QAGwEBAAIDAQEAAAAAAAAAAAAAAAQFAgMGAQf/xAAxEQACAQIDBQcEAQUAAAAAAAAAAQIDEQQSMQUTFSFBMlFSYXGBkbHB0eEiBhRCcqH/2gAMAwEAAhEDEQA/AP3FERAEREAREQBERAERfCUBztNqbG0ukcGtGslVjeE0RpQSlteVo3UHTWmpVUltbMZbTNU2WFxbCzZI4ZGQjbU5CqqpOHMwkDRoWV1RnXTmqgNxY7yjmro3tdTXTWN2tSlkILY2QeFQswTRGk0bfTj9LLaaZjqWshlD2hzTVrgCCNoOYKA9oiIAiIgCIiAIiIAiIgCIiAIiIAiIgCIiAKk4S2pxayzxHys5w1HoRjlv7Mt6uJZQ1pc40a0EknYBmSsm23FrJrY4eUm8nA062x14uXTyigIV/W1rKRRjyNmaAAPTlOTW9KiWXg290Bc4VrUu5yTrI56atyXdYDNM1mtsZxOPrSnMn9oPaQt1GwNAA1AUXObSq7+puovlHX/bp8L6kmn/AAV+r+hhrhvEwPBfrYdFMPWYeRJTqotZc79DI+znkZyQnnjceM0fyk9hHMs7wmsAhkEwHk3DBIP0Hb+1xr1FTLDK6SHC3O02Qh8f646auotqOxW2CxG/pJvtLk/X96+5qqRs+WhsAi4WK1tljY9nJcKjuPSNS7qaawiIgCIiAIiIAiIgCIiAIiIAiIgCIuFttjYY3vfyWtJO7YOnYgKi/nmeSOytOTuPKR6MQPJ/ccuoLPX7eWOQuZ5uLyULdjpDlX/fMrCaZ8UDnu/1drd/QymTR0Naq26LCJpgB5qKrR0u9N323lRcXiP7ek59dEvN6GcI5nYvuDd2aGIVzccyecnMnefsrheWii+1XLR5LnzfV+fU3N3dyNeFjEsbmuFQQcj1aljbstLrPJnUvgOF364Haj1jVuW6Ky/Cqx6NzbQ0VpUPA9Jh5Q/9tx51Kwlfc1k32Zcn9n9vfyDWZWLq75BDOWN8zPWWI7A/XIzfyh+5Xax91nSxOgDvKR0lgf1Ztpz83UVpbst2mia+lDqc31XjJzT1FdSRiWiIgCIiAIiIAiIgCIiAIiIAiIgCobxcLRaGxHzMNJJjsLtbGH/I7lZXrbxBE59KnU1vrPOTW7z91nra0xQtgrWecl8zuvNx+25AVd7XiZXukHKedHCPVb6T/utFcN3iGJoGsj4bPud6oLms+nmx08kwYWfyg695HYFrwFyu0MRvq1l2Y8vfr8afJKjHLHzZDt16CM4QMT9dK0AHO47FDF8v5mfN3que/jvJ1mRx+JA+AXzGrihgKSgsyuzQ5O5fWO88eThR3XkepSLXAJGOado+OxZpsuHMaxn2LUtNQDzgHtFVWbQwkaPOPZfKxshIxFic6CQsHLhdjZ+qInjM3auxamz2gRzNe3zFqp1Nmpl1YgKdYCqeFFiLSyZg47DWnrDaN4+IC63Q9srHQV8nK3SRO9U66DpBz7VZ7OxG+pWl2o8n9n7r/tzGrGzutGa5FBui2mSPj5SsJZIOZ41nqIod6nKyNQREQBERAEREAREQBERAERQL4tpjjozzrzgjH6jt6gM9yAgzSiWdz3HyFlr1Ompmf2jLrJWavO1OeSTXSTmg52RDm5ubere8w2NkdmaeIwY5Xc+01POTmq25otNK6Z3JFMI5mjkj7qv2hidxS/j2nyX59jdRhmlz0Re3RYxFG1o10z7lYrixdAVyN7ckb583cyM7qPkHNI4fMV40i632zBO/mcA7tFD8QoWkXb4aeejGXkRJKzJAdXIazl25LaEUy5suzJY+5mY54xsDsW5uf2WtLlUbYqWUYe5nTRytUQc0g6isjZWuhldEMnNcZIj0jN7fjXetg9Z/hHYiQ2RnnGEEbtXdvVVhMTuKqm9NH6frX5JOTNGxbNtYa+K0NyjlAjlHqu9Bx6icJ6Cr0LJ3LamSAsd5m0NOXqv1Ob0f/FeXNaDhdHIayxHCT6zfQfvHxBXZkEsUREAREQBERAEREAREQAqg8LDnSWl3m4wY4h6xrxnjrOQ6Apt8zmjYmHykxw19Vg5b9wy6yFTXvaGNIjGUFnbV3S4DIICmvKVzqR65JTjk/lrk3etBd9nEbA3t61RXLCZHulfrJy6OjcFooyuMx+J39VyWi5L7v3/BZQp5IW6khpXrGuIcmNV9zzKUfCtlDE/raf8AIf2KoNKtNwmZis7jtYQ7sOfwKx2lXW7IqZsPl7n+yJWVpGo4Jx1fK/1WBu9x7mlaTGqTgszDZsW18hO5vFH3VriVNtapmxDXcrG2lH+NzqXKPO0EEHURRe8S8OKrEyRFWMzZ2mKZ0RNA844zzSDP4j4grSG2ZR2ka2eTmA9TaafpNHdVVTX/AGPEzE3JzcweamYPapVw3kHYXHkS8SQbGyDL4rq9lYneU929Y/Tp+CLiIZXmXU1zXV1al9VXdD9GXwOOcebCfSiPJ7OT2K0VuRgiIgCIiAIiIAvL3gAkmgAqSdgGsr0qq9naVzLO30+NIRsiB1fuOXVVAQvDMLJLS4ceTiQg6wz0cuk1csvekubYa7cch53HUCri+rzBc5/8KEYWDY5/Qs3ZWkkudm4mpPSVT7Xxe4o5VrL6dfwS8LSzzu9EaCyWprWhramgUj/mB2Ab1WQii7By4Gdeb0LlUo9SWbe7o7F5NrdzqNiXzEtTqTfUyVKPcera9z45G1PGY5vaCvyAXlKBnI+o18Y7Na/XQ5fjl5R4Z52c0zwP6jT+4XVf03UeapBvomV2PhZRaP2G6JHMstlaSaizsJrzv45/yCmC1u9YrhM3C7CNTA1n9DQ37LxiXPYyrKdecr6t/Um0qSVNcuhLFudzr2LwO0BQsSYlHVWa6mbpR7iRLbxTMH+6prHKI5nMr5KU0/leOSfspsmpVduhqD/unSrTAY6dGrGb9/Q0VqClFo2ItBfGyUZz2c0eNr2ekN4zHSFfwzB7WuaatcAQecHUsXwfvjkSO/7Uo6djlobtdoZXwHkGskX8pPGZuJr1HoX0WMlJJrQomrOxbIiL08CIiAIiIDlabQI2Oe40a1pJ6gs9aLQ6OFzzlabS7IbWNpxW7m/EqfeD9NM2L+HHSSU7Ms2MP+R6AFmL5vepkm/8cI/u5eSkoq70PUr8kVd6z4ntibyI9f6n7TuXSzMooFkj59e3rVnGvnm0cU8RVc+nT0L/AA9LJFI7gr1jXOq+VVVYmJHXEvmJcsSY0ymVjriUM2Kz6UPfFA6UOxAvArUajSue8LD8M+F79I+CBxa1ho9zTQudtaDsAWML9prXnNSe0rpsBsau4qqp5L6W1t8orMRjKaeTLc/eHSkkk6zn1r5iX5ZwV4XPgkYyRxdC4gcY1wVyqDzc6/Ti6iqcdgKmEnlnzT0feS8PXjWjePwdsSYlxxL7iVdYkWOhco07V2qubis48jXJEKxWnRS8bzbxgf0V5Ltx/uthC50kNB/qbM7Ez9TebqIqFjLXFWtdStuD97EBrzy4Tgk/VGdTl2+xMXvKe5lqtPT9FJjKWWWZdTeWK2CVjXt5LhXpHOD0g1G5d1S2OQQ2gsHmZ6yRnYH0q9o6xxhvV0ugIAREQBRrxtohie850GQ2uccmtHSTQKSqO12gSTEuPkLLxncxmpkOnCPi5AV14vdFC2Kv/UWhxfKRsB17tnUFkLwtIklo3zcYwt6ecqffF7Eh8p85McMY9WPn7FUWQUAVFtjFZKe6jq9fQnYOlmlmfQn2dqlAqNG9e9IuKkrsvYo7YkxrhpE0ixym1I7Y18D1y0iaRe5TOx+R8IYXR2q0B2vSud1gmoKrsS/Vr94OxWsDSVa8anspUdYOsdCzB/4ZSk8W0WfDzu0jTvbhPwqu5wO1KM6SjN5Wlbmc7icFUhNuKumZFrC4hrQS5xwgDWS7IAbyv3WZhYQ0mrmsY138zWAO+IKzvBrglBYXCUu09qHJcW4Y4j60bTm536jSmwK5MiqdtYynXUadPnbncm7Pw06d5z5X6HYOX3EuGkTSLnMpaWO+JCVx0iaReZTW0eZmqHBatDK1/oHivHOw9xzUx71BtQBCnYOtKhUU10IlempxaZtLB5WJ8FaSR0khd1Zt7Dl1LQ3VbxNE19KO1Ob6r25Ob2r854P3mQBTzlnNR+qI7D1als7LaBHM2Rp8jaQD0NlA17wKHqX0OnNVIqUdGc9KLi7Mv0RFmYnG1yFsby3lBpI6wMljbY4+CWSIE4rQ/E87XEmrq7z8Ft3DJYO/W4Tommj4H44wTrY7Om5AZHhBaD4XKw1AiIY0HKgFDXevkNoWtmvKx2mjrXZ36YChLQc6dIXLwe6/ZTfP3qkxWy5V6jnm1J1LFKnFKxQC1L74Ur/Q3Z7Kb5+9NDdnspvn71D4FLxL4JHEF3FB4WnhSv8AQ3Z7Kb5+9NBdnspvn715wKXiXwe8RXcUHhSeFK/0F2eym+fvTQ3Z7Kb5+9OBS8SMuJLuKDwpPClf6G7PZTfP3pobs9lN8/enApeJDifkUHhSeFK/0N2eym+fvTQ3Z7Kb5+9OBS8SHEl3FB4WnhSv9Ddnspvn700F2eym+bvTgUvEjziS7ig8LTwpaDQ3Z7Kb5+9fNDdnspvn704FLxL4MeIruKA2pR5rQtPoLs9lN8/ehs91+ym+fvWS2HJf5L4MXj0+hkrsthZaYSPSeGEc7XZHvW8sQOC2WZ38PyjDzbclFstou+B2OKCQyDVUHI7yuFmtL5ny0HlrQcNB6LNpO5XmEoOhTyN3IFWoqksyRvbvkLooicyY2k9ZAKkLlZocDGtGprQ3sFF1Uo1BVt8XDHaQA+ocNTm5OG9WSIDLHgG33i0jqMf3aU8Qm+9Wrth/GtSiAyviC33q1fR/GniEPerV9H8a1SIDK+IQ96tX0fxp4gt96tX0fxrVIgMr4gt96tX0fxp4gt96tX0fxrVIgMr4gt96tX0fxp4gt96tX0fxrVIgMr4gt96tX0fxp4gt96tX0fxrVIgMr4gt96tX0fxp4gt96tX0fxrVIgMr4gt96tX0fxp4gt96tX0fxrVIgMr4gt96tX0fxp4hN95tX0fxrVIgMuOAbdtotJ6zH9mBWdy8HI7LiLMTnuFC55qaVrToVqiABER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4B4B4B"/>
              </a:solidFill>
              <a:ea typeface="ＭＳ Ｐゴシック" charset="-128"/>
            </a:endParaRPr>
          </a:p>
        </p:txBody>
      </p:sp>
      <p:sp>
        <p:nvSpPr>
          <p:cNvPr id="60420" name="AutoShape 4" descr="data:image/jpg;base64,/9j/4AAQSkZJRgABAQAAAQABAAD/2wCEAAkGBhQQEBAUEBQSFRAUEBcVFxYRFRQUFxQUFRUXFhYVFBQXHCYeGBolGRQYIDAgIycpLCwuFx4yNTAqNSYrLCkBCQoKDgwOGg8PGiokHSQpNS4vKTUsLCwtNCwpLiosKTUsKSwsLCwsLDIpKiwsLywsLCwtLTUpKSw0LCwsKiwsLP/AABEIALAAvAMBIgACEQEDEQH/xAAbAAEAAwEBAQEAAAAAAAAAAAAABAUGAwIBB//EAEUQAAEDAQQECA0CBQIHAAAAAAEAAgMRBAUSIRMxQYEGIjJRYXGR0RQWIzNCUlNUoaKjwdNigkNykrGyNPAHFSRzg8Lh/8QAGwEBAAIDAQEAAAAAAAAAAAAAAAQFAgMGAQf/xAAxEQACAQIDBQcEAQUAAAAAAAAAAQIDEQQSMQUTFSFBMlFSYXGBkbHB0eEiBhRCcqH/2gAMAwEAAhEDEQA/AP3FERAEREAREQBERAERfCUBztNqbG0ukcGtGslVjeE0RpQSlteVo3UHTWmpVUltbMZbTNU2WFxbCzZI4ZGQjbU5CqqpOHMwkDRoWV1RnXTmqgNxY7yjmro3tdTXTWN2tSlkILY2QeFQswTRGk0bfTj9LLaaZjqWshlD2hzTVrgCCNoOYKA9oiIAiIgCIiAIiIAiIgCIiAIiIAiIgCIiAKk4S2pxayzxHys5w1HoRjlv7Mt6uJZQ1pc40a0EknYBmSsm23FrJrY4eUm8nA062x14uXTyigIV/W1rKRRjyNmaAAPTlOTW9KiWXg290Bc4VrUu5yTrI56atyXdYDNM1mtsZxOPrSnMn9oPaQt1GwNAA1AUXObSq7+puovlHX/bp8L6kmn/AAV+r+hhrhvEwPBfrYdFMPWYeRJTqotZc79DI+znkZyQnnjceM0fyk9hHMs7wmsAhkEwHk3DBIP0Hb+1xr1FTLDK6SHC3O02Qh8f646auotqOxW2CxG/pJvtLk/X96+5qqRs+WhsAi4WK1tljY9nJcKjuPSNS7qaawiIgCIiAIiIAiIgCIiAIiIAiIgCIuFttjYY3vfyWtJO7YOnYgKi/nmeSOytOTuPKR6MQPJ/ccuoLPX7eWOQuZ5uLyULdjpDlX/fMrCaZ8UDnu/1drd/QymTR0Naq26LCJpgB5qKrR0u9N323lRcXiP7ek59dEvN6GcI5nYvuDd2aGIVzccyecnMnefsrheWii+1XLR5LnzfV+fU3N3dyNeFjEsbmuFQQcj1aljbstLrPJnUvgOF364Haj1jVuW6Ky/Cqx6NzbQ0VpUPA9Jh5Q/9tx51Kwlfc1k32Zcn9n9vfyDWZWLq75BDOWN8zPWWI7A/XIzfyh+5Xax91nSxOgDvKR0lgf1Ztpz83UVpbst2mia+lDqc31XjJzT1FdSRiWiIgCIiAIiIAiIgCIiAIiIAiIgCobxcLRaGxHzMNJJjsLtbGH/I7lZXrbxBE59KnU1vrPOTW7z91nra0xQtgrWecl8zuvNx+25AVd7XiZXukHKedHCPVb6T/utFcN3iGJoGsj4bPud6oLms+nmx08kwYWfyg695HYFrwFyu0MRvq1l2Y8vfr8afJKjHLHzZDt16CM4QMT9dK0AHO47FDF8v5mfN3que/jvJ1mRx+JA+AXzGrihgKSgsyuzQ5O5fWO88eThR3XkepSLXAJGOado+OxZpsuHMaxn2LUtNQDzgHtFVWbQwkaPOPZfKxshIxFic6CQsHLhdjZ+qInjM3auxamz2gRzNe3zFqp1Nmpl1YgKdYCqeFFiLSyZg47DWnrDaN4+IC63Q9srHQV8nK3SRO9U66DpBz7VZ7OxG+pWl2o8n9n7r/tzGrGzutGa5FBui2mSPj5SsJZIOZ41nqIod6nKyNQREQBERAEREAREQBERAERQL4tpjjozzrzgjH6jt6gM9yAgzSiWdz3HyFlr1Ompmf2jLrJWavO1OeSTXSTmg52RDm5ubere8w2NkdmaeIwY5Xc+01POTmq25otNK6Z3JFMI5mjkj7qv2hidxS/j2nyX59jdRhmlz0Re3RYxFG1o10z7lYrixdAVyN7ckb583cyM7qPkHNI4fMV40i632zBO/mcA7tFD8QoWkXb4aeejGXkRJKzJAdXIazl25LaEUy5suzJY+5mY54xsDsW5uf2WtLlUbYqWUYe5nTRytUQc0g6isjZWuhldEMnNcZIj0jN7fjXetg9Z/hHYiQ2RnnGEEbtXdvVVhMTuKqm9NH6frX5JOTNGxbNtYa+K0NyjlAjlHqu9Bx6icJ6Cr0LJ3LamSAsd5m0NOXqv1Ob0f/FeXNaDhdHIayxHCT6zfQfvHxBXZkEsUREAREQBERAEREAREQAqg8LDnSWl3m4wY4h6xrxnjrOQ6Apt8zmjYmHykxw19Vg5b9wy6yFTXvaGNIjGUFnbV3S4DIICmvKVzqR65JTjk/lrk3etBd9nEbA3t61RXLCZHulfrJy6OjcFooyuMx+J39VyWi5L7v3/BZQp5IW6khpXrGuIcmNV9zzKUfCtlDE/raf8AIf2KoNKtNwmZis7jtYQ7sOfwKx2lXW7IqZsPl7n+yJWVpGo4Jx1fK/1WBu9x7mlaTGqTgszDZsW18hO5vFH3VriVNtapmxDXcrG2lH+NzqXKPO0EEHURRe8S8OKrEyRFWMzZ2mKZ0RNA844zzSDP4j4grSG2ZR2ka2eTmA9TaafpNHdVVTX/AGPEzE3JzcweamYPapVw3kHYXHkS8SQbGyDL4rq9lYneU929Y/Tp+CLiIZXmXU1zXV1al9VXdD9GXwOOcebCfSiPJ7OT2K0VuRgiIgCIiAIiIAvL3gAkmgAqSdgGsr0qq9naVzLO30+NIRsiB1fuOXVVAQvDMLJLS4ceTiQg6wz0cuk1csvekubYa7cch53HUCri+rzBc5/8KEYWDY5/Qs3ZWkkudm4mpPSVT7Xxe4o5VrL6dfwS8LSzzu9EaCyWprWhramgUj/mB2Ab1WQii7By4Gdeb0LlUo9SWbe7o7F5NrdzqNiXzEtTqTfUyVKPcera9z45G1PGY5vaCvyAXlKBnI+o18Y7Na/XQ5fjl5R4Z52c0zwP6jT+4XVf03UeapBvomV2PhZRaP2G6JHMstlaSaizsJrzv45/yCmC1u9YrhM3C7CNTA1n9DQ37LxiXPYyrKdecr6t/Um0qSVNcuhLFudzr2LwO0BQsSYlHVWa6mbpR7iRLbxTMH+6prHKI5nMr5KU0/leOSfspsmpVduhqD/unSrTAY6dGrGb9/Q0VqClFo2ItBfGyUZz2c0eNr2ekN4zHSFfwzB7WuaatcAQecHUsXwfvjkSO/7Uo6djlobtdoZXwHkGskX8pPGZuJr1HoX0WMlJJrQomrOxbIiL08CIiAIiIDlabQI2Oe40a1pJ6gs9aLQ6OFzzlabS7IbWNpxW7m/EqfeD9NM2L+HHSSU7Ms2MP+R6AFmL5vepkm/8cI/u5eSkoq70PUr8kVd6z4ntibyI9f6n7TuXSzMooFkj59e3rVnGvnm0cU8RVc+nT0L/AA9LJFI7gr1jXOq+VVVYmJHXEvmJcsSY0ymVjriUM2Kz6UPfFA6UOxAvArUajSue8LD8M+F79I+CBxa1ho9zTQudtaDsAWML9prXnNSe0rpsBsau4qqp5L6W1t8orMRjKaeTLc/eHSkkk6zn1r5iX5ZwV4XPgkYyRxdC4gcY1wVyqDzc6/Ti6iqcdgKmEnlnzT0feS8PXjWjePwdsSYlxxL7iVdYkWOhco07V2qubis48jXJEKxWnRS8bzbxgf0V5Ltx/uthC50kNB/qbM7Ez9TebqIqFjLXFWtdStuD97EBrzy4Tgk/VGdTl2+xMXvKe5lqtPT9FJjKWWWZdTeWK2CVjXt5LhXpHOD0g1G5d1S2OQQ2gsHmZ6yRnYH0q9o6xxhvV0ugIAREQBRrxtohie850GQ2uccmtHSTQKSqO12gSTEuPkLLxncxmpkOnCPi5AV14vdFC2Kv/UWhxfKRsB17tnUFkLwtIklo3zcYwt6ecqffF7Eh8p85McMY9WPn7FUWQUAVFtjFZKe6jq9fQnYOlmlmfQn2dqlAqNG9e9IuKkrsvYo7YkxrhpE0ixym1I7Y18D1y0iaRe5TOx+R8IYXR2q0B2vSud1gmoKrsS/Vr94OxWsDSVa8anspUdYOsdCzB/4ZSk8W0WfDzu0jTvbhPwqu5wO1KM6SjN5Wlbmc7icFUhNuKumZFrC4hrQS5xwgDWS7IAbyv3WZhYQ0mrmsY138zWAO+IKzvBrglBYXCUu09qHJcW4Y4j60bTm536jSmwK5MiqdtYynXUadPnbncm7Pw06d5z5X6HYOX3EuGkTSLnMpaWO+JCVx0iaReZTW0eZmqHBatDK1/oHivHOw9xzUx71BtQBCnYOtKhUU10IlempxaZtLB5WJ8FaSR0khd1Zt7Dl1LQ3VbxNE19KO1Ob6r25Ob2r854P3mQBTzlnNR+qI7D1als7LaBHM2Rp8jaQD0NlA17wKHqX0OnNVIqUdGc9KLi7Mv0RFmYnG1yFsby3lBpI6wMljbY4+CWSIE4rQ/E87XEmrq7z8Ft3DJYO/W4Tommj4H44wTrY7Om5AZHhBaD4XKw1AiIY0HKgFDXevkNoWtmvKx2mjrXZ36YChLQc6dIXLwe6/ZTfP3qkxWy5V6jnm1J1LFKnFKxQC1L74Ur/Q3Z7Kb5+9NDdnspvn71D4FLxL4JHEF3FB4WnhSv8AQ3Z7Kb5+9NBdnspvn715wKXiXwe8RXcUHhSeFK/0F2eym+fvTQ3Z7Kb5+9OBS8SMuJLuKDwpPClf6G7PZTfP3pobs9lN8/enApeJDifkUHhSeFK/0N2eym+fvTQ3Z7Kb5+9OBS8SHEl3FB4WnhSv9Ddnspvn700F2eym+bvTgUvEjziS7ig8LTwpaDQ3Z7Kb5+9fNDdnspvn704FLxL4MeIruKA2pR5rQtPoLs9lN8/ehs91+ym+fvWS2HJf5L4MXj0+hkrsthZaYSPSeGEc7XZHvW8sQOC2WZ38PyjDzbclFstou+B2OKCQyDVUHI7yuFmtL5ny0HlrQcNB6LNpO5XmEoOhTyN3IFWoqksyRvbvkLooicyY2k9ZAKkLlZocDGtGprQ3sFF1Uo1BVt8XDHaQA+ocNTm5OG9WSIDLHgG33i0jqMf3aU8Qm+9Wrth/GtSiAyviC33q1fR/GniEPerV9H8a1SIDK+IQ96tX0fxp4gt96tX0fxrVIgMr4gt96tX0fxp4gt96tX0fxrVIgMr4gt96tX0fxp4gt96tX0fxrVIgMr4gt96tX0fxp4gt96tX0fxrVIgMr4gt96tX0fxp4gt96tX0fxrVIgMr4gt96tX0fxp4gt96tX0fxrVIgMr4gt96tX0fxp4hN95tX0fxrVIgMuOAbdtotJ6zH9mBWdy8HI7LiLMTnuFC55qaVrToVqiABERA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4B4B4B"/>
              </a:solidFill>
              <a:ea typeface="ＭＳ Ｐゴシック" charset="-128"/>
            </a:endParaRPr>
          </a:p>
        </p:txBody>
      </p:sp>
      <p:pic>
        <p:nvPicPr>
          <p:cNvPr id="6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pic>
        <p:nvPicPr>
          <p:cNvPr id="3074" name="Picture 2" descr="Y:\UXTask\Birchman\BCH_Brochures\BCH_CEUS_2015\material\layouts_v2.0_casClea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r="6044"/>
          <a:stretch/>
        </p:blipFill>
        <p:spPr bwMode="auto">
          <a:xfrm>
            <a:off x="3080825" y="689944"/>
            <a:ext cx="5500468" cy="59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/>
          <a:p>
            <a:r>
              <a:rPr lang="es-ES" dirty="0" smtClean="0"/>
              <a:t>UI</a:t>
            </a:r>
            <a:br>
              <a:rPr lang="es-ES" dirty="0" smtClean="0"/>
            </a:br>
            <a:r>
              <a:rPr lang="es-ES" sz="2800" dirty="0" smtClean="0"/>
              <a:t>Diseño</a:t>
            </a:r>
            <a:endParaRPr lang="en-GB" sz="2800" dirty="0"/>
          </a:p>
        </p:txBody>
      </p:sp>
      <p:graphicFrame>
        <p:nvGraphicFramePr>
          <p:cNvPr id="15" name="1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87432"/>
              </p:ext>
            </p:extLst>
          </p:nvPr>
        </p:nvGraphicFramePr>
        <p:xfrm>
          <a:off x="8832304" y="383675"/>
          <a:ext cx="1476664" cy="268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80"/>
                <a:gridCol w="124450"/>
                <a:gridCol w="126109"/>
                <a:gridCol w="252218"/>
                <a:gridCol w="220691"/>
                <a:gridCol w="122791"/>
                <a:gridCol w="175889"/>
                <a:gridCol w="142702"/>
                <a:gridCol w="188334"/>
              </a:tblGrid>
              <a:tr h="134068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34068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6" name="15 Conector recto de flecha"/>
          <p:cNvCxnSpPr/>
          <p:nvPr/>
        </p:nvCxnSpPr>
        <p:spPr>
          <a:xfrm>
            <a:off x="8864693" y="283973"/>
            <a:ext cx="141524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Proyecto de construcción</a:t>
            </a:r>
            <a:br>
              <a:rPr lang="es-ES" dirty="0" smtClean="0"/>
            </a:br>
            <a:r>
              <a:rPr lang="es-ES" sz="3200" dirty="0" smtClean="0"/>
              <a:t>Implementación SHP</a:t>
            </a:r>
            <a:endParaRPr lang="es-ES" sz="3200" dirty="0"/>
          </a:p>
        </p:txBody>
      </p:sp>
      <p:sp>
        <p:nvSpPr>
          <p:cNvPr id="9" name="28 Elipse"/>
          <p:cNvSpPr/>
          <p:nvPr/>
        </p:nvSpPr>
        <p:spPr>
          <a:xfrm>
            <a:off x="6909412" y="2306365"/>
            <a:ext cx="1584986" cy="1604406"/>
          </a:xfrm>
          <a:prstGeom prst="ellipse">
            <a:avLst/>
          </a:prstGeom>
          <a:solidFill>
            <a:srgbClr val="59005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2800" b="1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SHP</a:t>
            </a:r>
            <a:endParaRPr lang="es-ES" sz="1600" dirty="0">
              <a:solidFill>
                <a:prstClr val="white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es-ES" sz="110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Implementación</a:t>
            </a:r>
          </a:p>
        </p:txBody>
      </p:sp>
      <p:pic>
        <p:nvPicPr>
          <p:cNvPr id="21" name="6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54" y="4420139"/>
            <a:ext cx="262287" cy="262287"/>
          </a:xfrm>
          <a:prstGeom prst="rect">
            <a:avLst/>
          </a:prstGeom>
        </p:spPr>
      </p:pic>
      <p:pic>
        <p:nvPicPr>
          <p:cNvPr id="24" name="22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15" y="4420139"/>
            <a:ext cx="262287" cy="262287"/>
          </a:xfrm>
          <a:prstGeom prst="rect">
            <a:avLst/>
          </a:prstGeom>
        </p:spPr>
      </p:pic>
      <p:pic>
        <p:nvPicPr>
          <p:cNvPr id="26" name="24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63" y="4420139"/>
            <a:ext cx="262287" cy="262287"/>
          </a:xfrm>
          <a:prstGeom prst="rect">
            <a:avLst/>
          </a:prstGeom>
        </p:spPr>
      </p:pic>
      <p:pic>
        <p:nvPicPr>
          <p:cNvPr id="27" name="25 Imagen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35" y="4420139"/>
            <a:ext cx="262287" cy="262287"/>
          </a:xfrm>
          <a:prstGeom prst="rect">
            <a:avLst/>
          </a:prstGeom>
        </p:spPr>
      </p:pic>
      <p:pic>
        <p:nvPicPr>
          <p:cNvPr id="31" name="39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54" y="5834554"/>
            <a:ext cx="262287" cy="262287"/>
          </a:xfrm>
          <a:prstGeom prst="rect">
            <a:avLst/>
          </a:prstGeom>
        </p:spPr>
      </p:pic>
      <p:pic>
        <p:nvPicPr>
          <p:cNvPr id="34" name="42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14" y="5834554"/>
            <a:ext cx="262287" cy="262287"/>
          </a:xfrm>
          <a:prstGeom prst="rect">
            <a:avLst/>
          </a:prstGeom>
        </p:spPr>
      </p:pic>
      <p:pic>
        <p:nvPicPr>
          <p:cNvPr id="36" name="44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62" y="5834554"/>
            <a:ext cx="262287" cy="262287"/>
          </a:xfrm>
          <a:prstGeom prst="rect">
            <a:avLst/>
          </a:prstGeom>
        </p:spPr>
      </p:pic>
      <p:pic>
        <p:nvPicPr>
          <p:cNvPr id="37" name="45 Imagen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34" y="5834554"/>
            <a:ext cx="262287" cy="262287"/>
          </a:xfrm>
          <a:prstGeom prst="rect">
            <a:avLst/>
          </a:prstGeom>
        </p:spPr>
      </p:pic>
      <p:cxnSp>
        <p:nvCxnSpPr>
          <p:cNvPr id="41" name="9 Conector recto"/>
          <p:cNvCxnSpPr>
            <a:stCxn id="21" idx="2"/>
            <a:endCxn id="31" idx="0"/>
          </p:cNvCxnSpPr>
          <p:nvPr/>
        </p:nvCxnSpPr>
        <p:spPr>
          <a:xfrm>
            <a:off x="3499697" y="4682425"/>
            <a:ext cx="0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51 Conector recto"/>
          <p:cNvCxnSpPr>
            <a:stCxn id="24" idx="2"/>
          </p:cNvCxnSpPr>
          <p:nvPr/>
        </p:nvCxnSpPr>
        <p:spPr>
          <a:xfrm flipH="1">
            <a:off x="5469658" y="4682425"/>
            <a:ext cx="1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53 Conector recto"/>
          <p:cNvCxnSpPr>
            <a:stCxn id="26" idx="2"/>
          </p:cNvCxnSpPr>
          <p:nvPr/>
        </p:nvCxnSpPr>
        <p:spPr>
          <a:xfrm flipH="1">
            <a:off x="7701906" y="4682425"/>
            <a:ext cx="1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54 Conector recto"/>
          <p:cNvCxnSpPr>
            <a:stCxn id="27" idx="2"/>
          </p:cNvCxnSpPr>
          <p:nvPr/>
        </p:nvCxnSpPr>
        <p:spPr>
          <a:xfrm flipH="1">
            <a:off x="8349976" y="4682425"/>
            <a:ext cx="2" cy="115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98944"/>
              </p:ext>
            </p:extLst>
          </p:nvPr>
        </p:nvGraphicFramePr>
        <p:xfrm>
          <a:off x="2360441" y="4898449"/>
          <a:ext cx="6534726" cy="548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8242"/>
                <a:gridCol w="2178242"/>
                <a:gridCol w="2178242"/>
              </a:tblGrid>
              <a:tr h="2377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Diseño funcional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Diseño técnico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Desarrollo Nueva Intranet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512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Plan de Pruebas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b="0" i="0" kern="1200" dirty="0" smtClean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8" name="28 Elipse"/>
          <p:cNvSpPr/>
          <p:nvPr/>
        </p:nvSpPr>
        <p:spPr>
          <a:xfrm>
            <a:off x="3630841" y="2285092"/>
            <a:ext cx="1584986" cy="1604406"/>
          </a:xfrm>
          <a:prstGeom prst="ellipse">
            <a:avLst/>
          </a:prstGeom>
          <a:solidFill>
            <a:srgbClr val="59005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2800" b="1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SHP</a:t>
            </a:r>
            <a:endParaRPr lang="es-ES" sz="1600" dirty="0">
              <a:solidFill>
                <a:prstClr val="white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es-ES" sz="1100" dirty="0" smtClean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Diseño, instalación y configuración</a:t>
            </a:r>
            <a:endParaRPr lang="es-ES" sz="1100" dirty="0">
              <a:solidFill>
                <a:prstClr val="white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4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graphicFrame>
        <p:nvGraphicFramePr>
          <p:cNvPr id="22" name="2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70751"/>
              </p:ext>
            </p:extLst>
          </p:nvPr>
        </p:nvGraphicFramePr>
        <p:xfrm>
          <a:off x="8832304" y="383675"/>
          <a:ext cx="1476664" cy="268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80"/>
                <a:gridCol w="124450"/>
                <a:gridCol w="126109"/>
                <a:gridCol w="252218"/>
                <a:gridCol w="220691"/>
                <a:gridCol w="122791"/>
                <a:gridCol w="175889"/>
                <a:gridCol w="142702"/>
                <a:gridCol w="188334"/>
              </a:tblGrid>
              <a:tr h="134068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34068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3" name="22 Conector recto de flecha"/>
          <p:cNvCxnSpPr/>
          <p:nvPr/>
        </p:nvCxnSpPr>
        <p:spPr>
          <a:xfrm>
            <a:off x="8864693" y="283973"/>
            <a:ext cx="141524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Proyecto de construcción</a:t>
            </a:r>
            <a:br>
              <a:rPr lang="es-ES" dirty="0" smtClean="0"/>
            </a:br>
            <a:r>
              <a:rPr lang="es-ES" sz="3200" dirty="0" smtClean="0"/>
              <a:t>QA</a:t>
            </a:r>
            <a:endParaRPr lang="es-ES" dirty="0"/>
          </a:p>
        </p:txBody>
      </p:sp>
      <p:sp>
        <p:nvSpPr>
          <p:cNvPr id="22" name="2 Marcador de text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dirty="0" smtClean="0"/>
              <a:t>Aplicamos </a:t>
            </a:r>
            <a:r>
              <a:rPr lang="es-ES" sz="2000" dirty="0"/>
              <a:t>un modelo de </a:t>
            </a:r>
            <a:r>
              <a:rPr lang="es-ES" sz="2000" b="1" dirty="0" smtClean="0"/>
              <a:t>QA</a:t>
            </a:r>
            <a:r>
              <a:rPr lang="es-ES" sz="2000" dirty="0" smtClean="0"/>
              <a:t> </a:t>
            </a:r>
            <a:r>
              <a:rPr lang="es-ES" sz="2000" dirty="0"/>
              <a:t>de la solución </a:t>
            </a:r>
            <a:r>
              <a:rPr lang="es-ES" sz="2000" dirty="0" smtClean="0"/>
              <a:t>cuya </a:t>
            </a:r>
            <a:r>
              <a:rPr lang="es-ES" sz="2000" dirty="0"/>
              <a:t>misión </a:t>
            </a:r>
            <a:r>
              <a:rPr lang="es-ES" sz="2000" dirty="0" smtClean="0"/>
              <a:t>fuera </a:t>
            </a:r>
            <a:r>
              <a:rPr lang="es-ES" sz="2000" dirty="0"/>
              <a:t>establecer los criterios </a:t>
            </a:r>
            <a:r>
              <a:rPr lang="es-ES" sz="2000" dirty="0" smtClean="0"/>
              <a:t>de </a:t>
            </a:r>
            <a:r>
              <a:rPr lang="es-ES" sz="2000" dirty="0"/>
              <a:t>evaluación de la calidad del producto </a:t>
            </a:r>
            <a:r>
              <a:rPr lang="es-ES" sz="2000" dirty="0" smtClean="0"/>
              <a:t>y </a:t>
            </a:r>
            <a:r>
              <a:rPr lang="es-ES" sz="2000" dirty="0"/>
              <a:t>gestionar las no conformidades de forma </a:t>
            </a:r>
            <a:r>
              <a:rPr lang="es-ES" sz="2000" dirty="0" smtClean="0"/>
              <a:t>adecuada</a:t>
            </a:r>
            <a:endParaRPr lang="en-GB" sz="2000" dirty="0"/>
          </a:p>
        </p:txBody>
      </p:sp>
      <p:sp>
        <p:nvSpPr>
          <p:cNvPr id="9" name="28 Elipse"/>
          <p:cNvSpPr/>
          <p:nvPr/>
        </p:nvSpPr>
        <p:spPr>
          <a:xfrm>
            <a:off x="4910293" y="2768585"/>
            <a:ext cx="1788955" cy="1756257"/>
          </a:xfrm>
          <a:prstGeom prst="ellipse">
            <a:avLst/>
          </a:prstGeom>
          <a:solidFill>
            <a:srgbClr val="59005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2800" b="1" dirty="0" smtClean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QA</a:t>
            </a:r>
            <a:endParaRPr lang="es-ES" sz="1600" dirty="0">
              <a:solidFill>
                <a:prstClr val="white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1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087350"/>
              </p:ext>
            </p:extLst>
          </p:nvPr>
        </p:nvGraphicFramePr>
        <p:xfrm>
          <a:off x="1495596" y="5029579"/>
          <a:ext cx="9200808" cy="1219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00202"/>
                <a:gridCol w="2300202"/>
                <a:gridCol w="2300202"/>
                <a:gridCol w="2300202"/>
              </a:tblGrid>
              <a:tr h="2377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Usabilidad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Funcional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Técnico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Documentación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789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rgbClr val="2C2C2C">
                              <a:lumMod val="75000"/>
                              <a:lumOff val="25000"/>
                            </a:srgbClr>
                          </a:solidFill>
                        </a:rPr>
                        <a:t>Validación Cross-Browser y </a:t>
                      </a:r>
                      <a:r>
                        <a:rPr lang="es-ES" sz="1600" dirty="0" err="1" smtClean="0">
                          <a:solidFill>
                            <a:srgbClr val="2C2C2C">
                              <a:lumMod val="75000"/>
                              <a:lumOff val="25000"/>
                            </a:srgbClr>
                          </a:solidFill>
                        </a:rPr>
                        <a:t>multidispositivo</a:t>
                      </a:r>
                      <a:r>
                        <a:rPr lang="es-ES" sz="1600" dirty="0" smtClean="0">
                          <a:solidFill>
                            <a:srgbClr val="2C2C2C">
                              <a:lumMod val="75000"/>
                              <a:lumOff val="25000"/>
                            </a:srgbClr>
                          </a:solidFill>
                        </a:rPr>
                        <a:t> </a:t>
                      </a:r>
                      <a:endParaRPr lang="es-ES" sz="1600" b="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solidFill>
                            <a:srgbClr val="2C2C2C">
                              <a:lumMod val="75000"/>
                              <a:lumOff val="25000"/>
                            </a:srgbClr>
                          </a:solidFill>
                        </a:rPr>
                        <a:t>Pruebas unitarias, integradas, de rendimiento y UAT</a:t>
                      </a:r>
                      <a:endParaRPr lang="en-GB" sz="1600" dirty="0">
                        <a:solidFill>
                          <a:srgbClr val="2C2C2C">
                            <a:lumMod val="75000"/>
                            <a:lumOff val="25000"/>
                          </a:srgbClr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rgbClr val="2C2C2C">
                              <a:lumMod val="75000"/>
                              <a:lumOff val="25000"/>
                            </a:srgbClr>
                          </a:solidFill>
                        </a:rPr>
                        <a:t>QA del código y de la arquitectura de la integración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solidFill>
                            <a:srgbClr val="2C2C2C">
                              <a:lumMod val="75000"/>
                              <a:lumOff val="25000"/>
                            </a:srgbClr>
                          </a:solidFill>
                        </a:rPr>
                        <a:t>QA del manual de uso y administración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860906"/>
              </p:ext>
            </p:extLst>
          </p:nvPr>
        </p:nvGraphicFramePr>
        <p:xfrm>
          <a:off x="8832304" y="383675"/>
          <a:ext cx="1476664" cy="268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80"/>
                <a:gridCol w="124450"/>
                <a:gridCol w="126109"/>
                <a:gridCol w="252218"/>
                <a:gridCol w="220691"/>
                <a:gridCol w="122791"/>
                <a:gridCol w="175889"/>
                <a:gridCol w="142702"/>
                <a:gridCol w="188334"/>
              </a:tblGrid>
              <a:tr h="134068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34068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9 Conector recto de flecha"/>
          <p:cNvCxnSpPr/>
          <p:nvPr/>
        </p:nvCxnSpPr>
        <p:spPr>
          <a:xfrm>
            <a:off x="8864693" y="283973"/>
            <a:ext cx="141524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Proyecto de construcción</a:t>
            </a:r>
            <a:br>
              <a:rPr lang="es-ES" dirty="0" smtClean="0"/>
            </a:br>
            <a:r>
              <a:rPr lang="es-ES" sz="3200" dirty="0" err="1" smtClean="0"/>
              <a:t>Rollout</a:t>
            </a:r>
            <a:endParaRPr lang="es-ES" dirty="0"/>
          </a:p>
        </p:txBody>
      </p:sp>
      <p:sp>
        <p:nvSpPr>
          <p:cNvPr id="6" name="6 Rectángulo"/>
          <p:cNvSpPr/>
          <p:nvPr/>
        </p:nvSpPr>
        <p:spPr>
          <a:xfrm>
            <a:off x="2694926" y="4149080"/>
            <a:ext cx="3345764" cy="1872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Definimos </a:t>
            </a:r>
            <a:r>
              <a:rPr lang="es-ES" sz="1600" dirty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como </a:t>
            </a:r>
            <a:r>
              <a:rPr lang="es-ES" sz="1600" dirty="0" smtClean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abordar </a:t>
            </a:r>
            <a:r>
              <a:rPr lang="es-ES" sz="1600" dirty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la puesta en marcha y el despliegue de las diferentes </a:t>
            </a:r>
            <a:r>
              <a:rPr lang="es-ES" sz="1600" dirty="0" err="1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releases</a:t>
            </a:r>
            <a:r>
              <a:rPr lang="es-ES" sz="1600" dirty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en los diferentes </a:t>
            </a:r>
            <a:r>
              <a:rPr lang="es-ES" sz="1600" dirty="0" smtClean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entornos</a:t>
            </a:r>
            <a:endParaRPr lang="es-ES" sz="1600" dirty="0">
              <a:solidFill>
                <a:srgbClr val="2C2C2C">
                  <a:lumMod val="75000"/>
                  <a:lumOff val="2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28 Elipse"/>
          <p:cNvSpPr/>
          <p:nvPr/>
        </p:nvSpPr>
        <p:spPr>
          <a:xfrm>
            <a:off x="3521310" y="2225553"/>
            <a:ext cx="1584986" cy="1604406"/>
          </a:xfrm>
          <a:prstGeom prst="ellipse">
            <a:avLst/>
          </a:prstGeom>
          <a:solidFill>
            <a:srgbClr val="59005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s-ES" sz="140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Planificación de la puesta en marcha</a:t>
            </a:r>
          </a:p>
        </p:txBody>
      </p:sp>
      <p:sp>
        <p:nvSpPr>
          <p:cNvPr id="9" name="28 Elipse"/>
          <p:cNvSpPr/>
          <p:nvPr/>
        </p:nvSpPr>
        <p:spPr>
          <a:xfrm>
            <a:off x="7048400" y="2225553"/>
            <a:ext cx="1584986" cy="1604406"/>
          </a:xfrm>
          <a:prstGeom prst="ellipse">
            <a:avLst/>
          </a:prstGeom>
          <a:solidFill>
            <a:srgbClr val="59005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s-ES" sz="140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Puesta en marcha</a:t>
            </a:r>
          </a:p>
        </p:txBody>
      </p:sp>
      <p:sp>
        <p:nvSpPr>
          <p:cNvPr id="10" name="8 Triángulo isósceles"/>
          <p:cNvSpPr/>
          <p:nvPr/>
        </p:nvSpPr>
        <p:spPr>
          <a:xfrm>
            <a:off x="4115781" y="4005064"/>
            <a:ext cx="396044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9 Rectángulo"/>
          <p:cNvSpPr/>
          <p:nvPr/>
        </p:nvSpPr>
        <p:spPr>
          <a:xfrm>
            <a:off x="3719737" y="4149080"/>
            <a:ext cx="12241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2" name="6 Rectángulo"/>
          <p:cNvSpPr/>
          <p:nvPr/>
        </p:nvSpPr>
        <p:spPr>
          <a:xfrm>
            <a:off x="6204014" y="4149080"/>
            <a:ext cx="3345764" cy="1872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Se </a:t>
            </a:r>
            <a:r>
              <a:rPr lang="es-ES" sz="1600" dirty="0" smtClean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procedió </a:t>
            </a:r>
            <a:r>
              <a:rPr lang="es-ES" sz="1600" dirty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 la puesta en marcha en el entorno productivo y se </a:t>
            </a:r>
            <a:r>
              <a:rPr lang="es-ES" sz="1600" dirty="0" smtClean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inició </a:t>
            </a:r>
            <a:r>
              <a:rPr lang="es-ES" sz="1600" dirty="0">
                <a:solidFill>
                  <a:srgbClr val="2C2C2C">
                    <a:lumMod val="75000"/>
                    <a:lumOff val="25000"/>
                  </a:srgb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la fase de acompañamiento</a:t>
            </a:r>
          </a:p>
        </p:txBody>
      </p:sp>
      <p:sp>
        <p:nvSpPr>
          <p:cNvPr id="13" name="8 Triángulo isósceles"/>
          <p:cNvSpPr/>
          <p:nvPr/>
        </p:nvSpPr>
        <p:spPr>
          <a:xfrm>
            <a:off x="7624869" y="4005064"/>
            <a:ext cx="396044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9 Rectángulo"/>
          <p:cNvSpPr/>
          <p:nvPr/>
        </p:nvSpPr>
        <p:spPr>
          <a:xfrm>
            <a:off x="7228825" y="4149080"/>
            <a:ext cx="12241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graphicFrame>
        <p:nvGraphicFramePr>
          <p:cNvPr id="17" name="1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05065"/>
              </p:ext>
            </p:extLst>
          </p:nvPr>
        </p:nvGraphicFramePr>
        <p:xfrm>
          <a:off x="8832304" y="383675"/>
          <a:ext cx="1476664" cy="268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80"/>
                <a:gridCol w="124450"/>
                <a:gridCol w="126109"/>
                <a:gridCol w="252218"/>
                <a:gridCol w="220691"/>
                <a:gridCol w="122791"/>
                <a:gridCol w="175889"/>
                <a:gridCol w="142702"/>
                <a:gridCol w="188334"/>
              </a:tblGrid>
              <a:tr h="134068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34068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17 Conector recto de flecha"/>
          <p:cNvCxnSpPr/>
          <p:nvPr/>
        </p:nvCxnSpPr>
        <p:spPr>
          <a:xfrm>
            <a:off x="8864693" y="283973"/>
            <a:ext cx="141524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8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Proyecto de construcción</a:t>
            </a:r>
            <a:br>
              <a:rPr lang="es-ES" dirty="0" smtClean="0"/>
            </a:br>
            <a:r>
              <a:rPr lang="es-ES" sz="3200" dirty="0" smtClean="0"/>
              <a:t>Soporte y acompañamiento</a:t>
            </a:r>
            <a:endParaRPr lang="es-ES" sz="3200" dirty="0"/>
          </a:p>
        </p:txBody>
      </p:sp>
      <p:sp>
        <p:nvSpPr>
          <p:cNvPr id="7" name="28 Elipse"/>
          <p:cNvSpPr/>
          <p:nvPr/>
        </p:nvSpPr>
        <p:spPr>
          <a:xfrm>
            <a:off x="7174350" y="2319039"/>
            <a:ext cx="1584986" cy="1604406"/>
          </a:xfrm>
          <a:prstGeom prst="ellipse">
            <a:avLst/>
          </a:prstGeom>
          <a:solidFill>
            <a:srgbClr val="59005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160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Soporte</a:t>
            </a:r>
            <a:endParaRPr lang="es-ES" sz="900" dirty="0">
              <a:solidFill>
                <a:prstClr val="white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28 Elipse"/>
          <p:cNvSpPr/>
          <p:nvPr/>
        </p:nvSpPr>
        <p:spPr>
          <a:xfrm>
            <a:off x="3537779" y="2319039"/>
            <a:ext cx="1584986" cy="1604406"/>
          </a:xfrm>
          <a:prstGeom prst="ellipse">
            <a:avLst/>
          </a:prstGeom>
          <a:solidFill>
            <a:srgbClr val="59005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s-ES" sz="1600" dirty="0">
                <a:solidFill>
                  <a:prstClr val="white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Formación</a:t>
            </a:r>
            <a:endParaRPr lang="es-ES" sz="1000" dirty="0">
              <a:solidFill>
                <a:prstClr val="white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6 Rectángulo"/>
          <p:cNvSpPr/>
          <p:nvPr/>
        </p:nvSpPr>
        <p:spPr>
          <a:xfrm>
            <a:off x="2932982" y="4234289"/>
            <a:ext cx="2816092" cy="1754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2C2C2C">
                    <a:lumMod val="75000"/>
                    <a:lumOff val="25000"/>
                  </a:srgbClr>
                </a:solidFill>
              </a:rPr>
              <a:t>A </a:t>
            </a:r>
            <a:r>
              <a:rPr lang="es-ES" sz="1600" dirty="0" smtClean="0">
                <a:solidFill>
                  <a:srgbClr val="2C2C2C">
                    <a:lumMod val="75000"/>
                    <a:lumOff val="25000"/>
                  </a:srgbClr>
                </a:solidFill>
              </a:rPr>
              <a:t>nivel de usuario público</a:t>
            </a:r>
          </a:p>
          <a:p>
            <a:pPr algn="ctr"/>
            <a:r>
              <a:rPr lang="es-ES" sz="1600" dirty="0" smtClean="0">
                <a:solidFill>
                  <a:srgbClr val="2C2C2C">
                    <a:lumMod val="75000"/>
                    <a:lumOff val="25000"/>
                  </a:srgbClr>
                </a:solidFill>
              </a:rPr>
              <a:t>Usuarios para la gestión de contenidos</a:t>
            </a:r>
          </a:p>
          <a:p>
            <a:pPr algn="ctr"/>
            <a:r>
              <a:rPr lang="es-ES" sz="1600" dirty="0" smtClean="0">
                <a:solidFill>
                  <a:srgbClr val="2C2C2C">
                    <a:lumMod val="75000"/>
                    <a:lumOff val="25000"/>
                  </a:srgbClr>
                </a:solidFill>
              </a:rPr>
              <a:t>Usuarios administradores</a:t>
            </a:r>
            <a:endParaRPr lang="es-ES" sz="1600" dirty="0">
              <a:solidFill>
                <a:srgbClr val="2C2C2C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1" name="8 Triángulo isósceles"/>
          <p:cNvSpPr/>
          <p:nvPr/>
        </p:nvSpPr>
        <p:spPr>
          <a:xfrm>
            <a:off x="4132250" y="4103283"/>
            <a:ext cx="396044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2" name="9 Rectángulo"/>
          <p:cNvSpPr/>
          <p:nvPr/>
        </p:nvSpPr>
        <p:spPr>
          <a:xfrm>
            <a:off x="3977747" y="4247299"/>
            <a:ext cx="122413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7" name="6 Rectángulo"/>
          <p:cNvSpPr/>
          <p:nvPr/>
        </p:nvSpPr>
        <p:spPr>
          <a:xfrm>
            <a:off x="6450959" y="4234289"/>
            <a:ext cx="2969085" cy="1754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2C2C2C">
                    <a:lumMod val="75000"/>
                    <a:lumOff val="25000"/>
                  </a:srgbClr>
                </a:solidFill>
              </a:rPr>
              <a:t>Durante el arranque así como procede a la resolución de los diferentes </a:t>
            </a:r>
            <a:r>
              <a:rPr lang="es-ES" sz="1600" dirty="0" err="1">
                <a:solidFill>
                  <a:srgbClr val="2C2C2C">
                    <a:lumMod val="75000"/>
                    <a:lumOff val="25000"/>
                  </a:srgbClr>
                </a:solidFill>
              </a:rPr>
              <a:t>issues</a:t>
            </a:r>
            <a:r>
              <a:rPr lang="es-ES" sz="1600" dirty="0">
                <a:solidFill>
                  <a:srgbClr val="2C2C2C">
                    <a:lumMod val="75000"/>
                    <a:lumOff val="25000"/>
                  </a:srgbClr>
                </a:solidFill>
              </a:rPr>
              <a:t> que puedan aparecer fruto del proceso de estabilización</a:t>
            </a:r>
          </a:p>
        </p:txBody>
      </p:sp>
      <p:sp>
        <p:nvSpPr>
          <p:cNvPr id="18" name="8 Triángulo isósceles"/>
          <p:cNvSpPr/>
          <p:nvPr/>
        </p:nvSpPr>
        <p:spPr>
          <a:xfrm>
            <a:off x="7768821" y="4127881"/>
            <a:ext cx="396044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9" name="9 Rectángulo"/>
          <p:cNvSpPr/>
          <p:nvPr/>
        </p:nvSpPr>
        <p:spPr>
          <a:xfrm>
            <a:off x="7099030" y="4245579"/>
            <a:ext cx="1224136" cy="230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3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graphicFrame>
        <p:nvGraphicFramePr>
          <p:cNvPr id="15" name="1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8331"/>
              </p:ext>
            </p:extLst>
          </p:nvPr>
        </p:nvGraphicFramePr>
        <p:xfrm>
          <a:off x="8832304" y="383675"/>
          <a:ext cx="1476664" cy="2681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480"/>
                <a:gridCol w="124450"/>
                <a:gridCol w="126109"/>
                <a:gridCol w="252218"/>
                <a:gridCol w="220691"/>
                <a:gridCol w="122791"/>
                <a:gridCol w="175889"/>
                <a:gridCol w="142702"/>
                <a:gridCol w="188334"/>
              </a:tblGrid>
              <a:tr h="134068"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134068">
                <a:tc gridSpan="3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 defTabSz="5334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300" kern="1200" noProof="0" dirty="0" smtClean="0">
                        <a:solidFill>
                          <a:srgbClr val="F8F8F8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ca-ES" sz="1200" kern="1200" noProof="0" dirty="0" smtClean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2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52000" marR="252000" marT="136800" marB="13680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i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itchFamily="34" charset="0"/>
                        <a:buNone/>
                        <a:defRPr/>
                      </a:pPr>
                      <a:endParaRPr lang="es-ES" sz="100" b="0" u="none" kern="1200" dirty="0" smtClean="0">
                        <a:solidFill>
                          <a:schemeClr val="tx2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2925" marR="32925" marT="17874" marB="17874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6" name="15 Conector recto de flecha"/>
          <p:cNvCxnSpPr/>
          <p:nvPr/>
        </p:nvCxnSpPr>
        <p:spPr>
          <a:xfrm>
            <a:off x="8864693" y="283973"/>
            <a:ext cx="1415245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5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ayudó al éxito del proyecto</a:t>
            </a:r>
            <a:br>
              <a:rPr lang="es-ES" dirty="0" smtClean="0"/>
            </a:br>
            <a:r>
              <a:rPr lang="es-ES" dirty="0" smtClean="0"/>
              <a:t>el uso de </a:t>
            </a:r>
            <a:r>
              <a:rPr lang="es-ES" dirty="0" err="1" smtClean="0"/>
              <a:t>Sharepoint</a:t>
            </a:r>
            <a:r>
              <a:rPr lang="es-ES" dirty="0" smtClean="0"/>
              <a:t> y otras tecnologías MS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9" name="10 Rectángulo"/>
          <p:cNvSpPr/>
          <p:nvPr/>
        </p:nvSpPr>
        <p:spPr>
          <a:xfrm>
            <a:off x="392113" y="1874134"/>
            <a:ext cx="11150029" cy="444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Permitía la integración </a:t>
            </a:r>
            <a:r>
              <a:rPr lang="es-E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 la información de varios sistemas en una solución corporativa 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global </a:t>
            </a:r>
            <a:endParaRPr lang="es-E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Infraestructura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unificada, escalable y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distribuida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Permitía crear soluciones rápidamente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Respondía con rapidez a los cambios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 necesidades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empresariales.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Ofrecía una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intuitiva del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contenido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Facilitaba la integración con Microsoft Office, Exchange Server y el potente motor de búsqueda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Reducía los tiempos en la gestión de la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información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63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ayudó al éxito del proyecto</a:t>
            </a:r>
            <a:br>
              <a:rPr lang="es-ES" dirty="0" smtClean="0"/>
            </a:br>
            <a:r>
              <a:rPr lang="es-ES" dirty="0" smtClean="0"/>
              <a:t>el uso de </a:t>
            </a:r>
            <a:r>
              <a:rPr lang="es-ES" dirty="0" err="1" smtClean="0"/>
              <a:t>Sharepoint</a:t>
            </a:r>
            <a:r>
              <a:rPr lang="es-ES" dirty="0" smtClean="0"/>
              <a:t> y otras tecnologías MS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8" name="10 Rectángulo"/>
          <p:cNvSpPr/>
          <p:nvPr/>
        </p:nvSpPr>
        <p:spPr>
          <a:xfrm>
            <a:off x="392113" y="1874134"/>
            <a:ext cx="11150029" cy="444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Permitía la integración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la información de varios sistemas en una solución corporativa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global 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Infraestructura unificada, escalable y 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distribuida</a:t>
            </a:r>
            <a:endParaRPr lang="es-E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Permitía crear soluciones rápidamente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Respondía con rapidez a los cambios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 necesidades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empresariales.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Ofrecía una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intuitiva del contenido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Facilitaba la integración con Microsoft Office, Exchange Server y el potente motor de búsqueda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Reducía los tiempos en la gestión de la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información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ayudó al éxito del proyecto</a:t>
            </a:r>
            <a:br>
              <a:rPr lang="es-ES" dirty="0" smtClean="0"/>
            </a:br>
            <a:r>
              <a:rPr lang="es-ES" dirty="0" smtClean="0"/>
              <a:t>el uso de </a:t>
            </a:r>
            <a:r>
              <a:rPr lang="es-ES" dirty="0" err="1" smtClean="0"/>
              <a:t>Sharepoint</a:t>
            </a:r>
            <a:r>
              <a:rPr lang="es-ES" dirty="0" smtClean="0"/>
              <a:t> y otras tecnologías MS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8" name="10 Rectángulo"/>
          <p:cNvSpPr/>
          <p:nvPr/>
        </p:nvSpPr>
        <p:spPr>
          <a:xfrm>
            <a:off x="392113" y="1874134"/>
            <a:ext cx="11150029" cy="444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Permitía la integración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la información de varios sistemas en una solución corporativa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global 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Infraestructura unificada, escalable y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distribuida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Permitía crear soluciones rápidamente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Respondía con rapidez a los cambios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 necesidades empresariales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Ofrecía una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intuitiva del contenido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Facilitaba la integración con Microsoft Office, Exchange Server y el potente motor de búsqueda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Reducía los tiempos en la gestión de la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información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ayudó al éxito del proyecto</a:t>
            </a:r>
            <a:br>
              <a:rPr lang="es-ES" dirty="0" smtClean="0"/>
            </a:br>
            <a:r>
              <a:rPr lang="es-ES" dirty="0" smtClean="0"/>
              <a:t>el uso de </a:t>
            </a:r>
            <a:r>
              <a:rPr lang="es-ES" dirty="0" err="1" smtClean="0"/>
              <a:t>Sharepoint</a:t>
            </a:r>
            <a:r>
              <a:rPr lang="es-ES" dirty="0" smtClean="0"/>
              <a:t> y otras tecnologías MS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8" name="10 Rectángulo"/>
          <p:cNvSpPr/>
          <p:nvPr/>
        </p:nvSpPr>
        <p:spPr>
          <a:xfrm>
            <a:off x="392113" y="1874134"/>
            <a:ext cx="11150029" cy="444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Permitía la integración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la información de varios sistemas en una solución corporativa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global 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Infraestructura unificada, escalable y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distribuida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Permitía crear soluciones rápidamente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Respondía con rapidez a los cambios 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 necesidades empresariales</a:t>
            </a:r>
            <a:endParaRPr lang="es-ES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Ofrecía una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intuitiva del contenido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Facilitaba la integración con Microsoft Office, Exchange Server y el potente motor de búsqueda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Reducía los tiempos en la gestión de la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información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Presentaciones</a:t>
            </a:r>
            <a:endParaRPr lang="es-ES" dirty="0"/>
          </a:p>
        </p:txBody>
      </p:sp>
      <p:pic>
        <p:nvPicPr>
          <p:cNvPr id="6" name="4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72" y="1692904"/>
            <a:ext cx="4083243" cy="1706248"/>
          </a:xfrm>
          <a:prstGeom prst="rect">
            <a:avLst/>
          </a:prstGeom>
        </p:spPr>
      </p:pic>
      <p:pic>
        <p:nvPicPr>
          <p:cNvPr id="7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3992877"/>
            <a:ext cx="42703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8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ayudó al éxito del proyecto</a:t>
            </a:r>
            <a:br>
              <a:rPr lang="es-ES" dirty="0" smtClean="0"/>
            </a:br>
            <a:r>
              <a:rPr lang="es-ES" dirty="0" smtClean="0"/>
              <a:t>el uso de </a:t>
            </a:r>
            <a:r>
              <a:rPr lang="es-ES" dirty="0" err="1" smtClean="0"/>
              <a:t>Sharepoint</a:t>
            </a:r>
            <a:r>
              <a:rPr lang="es-ES" dirty="0" smtClean="0"/>
              <a:t> y otras tecnologías MS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8" name="10 Rectángulo"/>
          <p:cNvSpPr/>
          <p:nvPr/>
        </p:nvSpPr>
        <p:spPr>
          <a:xfrm>
            <a:off x="392113" y="1874134"/>
            <a:ext cx="11150029" cy="444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Permitía la integración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la información de varios sistemas en una solución corporativa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global 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Infraestructura unificada, escalable y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distribuida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Permitía crear soluciones rápidamente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Respondía con rapidez a los cambios y necesidades empresariales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Ofrecía una gestión intuitiva del contenido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Facilitaba la integración con Microsoft Office, Exchange Server y el potente motor de búsqueda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Reducía los tiempos en la gestión de la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información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ayudó al éxito del proyecto</a:t>
            </a:r>
            <a:br>
              <a:rPr lang="es-ES" dirty="0" smtClean="0"/>
            </a:br>
            <a:r>
              <a:rPr lang="es-ES" dirty="0" smtClean="0"/>
              <a:t>el uso de </a:t>
            </a:r>
            <a:r>
              <a:rPr lang="es-ES" dirty="0" err="1" smtClean="0"/>
              <a:t>Sharepoint</a:t>
            </a:r>
            <a:r>
              <a:rPr lang="es-ES" dirty="0" smtClean="0"/>
              <a:t> y otras tecnologías MS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8" name="10 Rectángulo"/>
          <p:cNvSpPr/>
          <p:nvPr/>
        </p:nvSpPr>
        <p:spPr>
          <a:xfrm>
            <a:off x="392113" y="1874134"/>
            <a:ext cx="11150029" cy="444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Permitía la integración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la información de varios sistemas en una solución corporativa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global 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Infraestructura unificada, escalable y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distribuida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Permitía crear soluciones rápidamente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Respondía con rapidez a los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cambios y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necesidades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empresariales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Ofrecía una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intuitiva del contenido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Facilitaba la integración con Microsoft Office, Exchange Server y el potente motor de búsqueda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Reducía los tiempos en la gestión de la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información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ayudó al éxito del proyecto</a:t>
            </a:r>
            <a:br>
              <a:rPr lang="es-ES" dirty="0" smtClean="0"/>
            </a:br>
            <a:r>
              <a:rPr lang="es-ES" dirty="0" smtClean="0"/>
              <a:t>el uso de </a:t>
            </a:r>
            <a:r>
              <a:rPr lang="es-ES" dirty="0" err="1" smtClean="0"/>
              <a:t>Sharepoint</a:t>
            </a:r>
            <a:r>
              <a:rPr lang="es-ES" dirty="0" smtClean="0"/>
              <a:t> y otras tecnologías MS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7" name="10 Rectángulo"/>
          <p:cNvSpPr/>
          <p:nvPr/>
        </p:nvSpPr>
        <p:spPr>
          <a:xfrm>
            <a:off x="392113" y="1874134"/>
            <a:ext cx="11150029" cy="4449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Permitía la integración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 la información de varios sistemas en una solución corporativa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global 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Infraestructura unificada, escalable y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distribuida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Permitía crear soluciones rápidamente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Respondía con rapidez a los cambios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 necesidades empresariales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Ofrecía una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intuitiva del contenido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Facilitaba la integración con Microsoft Office, Exchange Server y el potente motor de búsqueda</a:t>
            </a:r>
          </a:p>
          <a:p>
            <a:pPr marL="228600" indent="-228600">
              <a:lnSpc>
                <a:spcPct val="90000"/>
              </a:lnSpc>
              <a:spcAft>
                <a:spcPts val="1800"/>
              </a:spcAft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Reducía los tiempos en la gestión de la 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información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6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Beneficios y factores de éxito</a:t>
            </a:r>
            <a:endParaRPr lang="es-ES" dirty="0"/>
          </a:p>
        </p:txBody>
      </p:sp>
      <p:pic>
        <p:nvPicPr>
          <p:cNvPr id="4" name="3 Marcador de posición de imagen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1639" r="19536"/>
          <a:stretch/>
        </p:blipFill>
        <p:spPr>
          <a:xfrm>
            <a:off x="6096000" y="0"/>
            <a:ext cx="6109063" cy="6858000"/>
          </a:xfrm>
        </p:spPr>
      </p:pic>
    </p:spTree>
    <p:extLst>
      <p:ext uri="{BB962C8B-B14F-4D97-AF65-F5344CB8AC3E}">
        <p14:creationId xmlns:p14="http://schemas.microsoft.com/office/powerpoint/2010/main" val="21063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texto"/>
          <p:cNvSpPr txBox="1">
            <a:spLocks/>
          </p:cNvSpPr>
          <p:nvPr/>
        </p:nvSpPr>
        <p:spPr>
          <a:xfrm>
            <a:off x="274641" y="1825625"/>
            <a:ext cx="11079159" cy="3999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spcBef>
                <a:spcPct val="0"/>
              </a:spcBef>
              <a:spcAft>
                <a:spcPct val="0"/>
              </a:spcAft>
              <a:buClr>
                <a:srgbClr val="E85D10"/>
              </a:buClr>
              <a:buNone/>
            </a:pP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Como </a:t>
            </a:r>
            <a:r>
              <a:rPr lang="es-E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resultado, </a:t>
            </a:r>
            <a:r>
              <a:rPr lang="es-ES" sz="2400" dirty="0">
                <a:latin typeface="Segoe UI" panose="020B0502040204020203" pitchFamily="34" charset="0"/>
                <a:cs typeface="Segoe UI" panose="020B0502040204020203" pitchFamily="34" charset="0"/>
              </a:rPr>
              <a:t>la implementación de SharePoint 2013 se tradujo en:</a:t>
            </a:r>
          </a:p>
          <a:p>
            <a:pPr marL="0" indent="0" algn="just" fontAlgn="base">
              <a:spcBef>
                <a:spcPct val="0"/>
              </a:spcBef>
              <a:spcAft>
                <a:spcPct val="0"/>
              </a:spcAft>
              <a:buClr>
                <a:srgbClr val="E85D10"/>
              </a:buClr>
              <a:buNone/>
            </a:pPr>
            <a:endParaRPr lang="es-ES" sz="900" dirty="0">
              <a:solidFill>
                <a:srgbClr val="403C33"/>
              </a:solidFill>
              <a:latin typeface="Segoe UI" panose="020B0502040204020203" pitchFamily="34" charset="0"/>
              <a:ea typeface="ＭＳ Ｐゴシック" charset="-128"/>
              <a:cs typeface="Segoe UI" panose="020B0502040204020203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beneficios inmediatos se obtuvieron?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0"/>
          </p:nvPr>
        </p:nvSpPr>
        <p:spPr>
          <a:xfrm>
            <a:off x="448573" y="2271027"/>
            <a:ext cx="5400137" cy="4351337"/>
          </a:xfrm>
        </p:spPr>
        <p:txBody>
          <a:bodyPr>
            <a:noAutofit/>
          </a:bodyPr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200" dirty="0" smtClean="0"/>
              <a:t>Incremento en la rapidez de acceso al conocimiento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200" dirty="0" smtClean="0"/>
              <a:t>Reducción del correo electrónico y de los costes en comunicaciones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200" dirty="0" smtClean="0"/>
              <a:t>Incremento de la comunicación corporativa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200" dirty="0" smtClean="0"/>
              <a:t>Reducción de las reuniones de trabajo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200" dirty="0" smtClean="0"/>
              <a:t>Aumento de la eficiencia en el trabajo en equipo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1"/>
          </p:nvPr>
        </p:nvSpPr>
        <p:spPr>
          <a:xfrm>
            <a:off x="6185141" y="2271027"/>
            <a:ext cx="5341188" cy="4351337"/>
          </a:xfrm>
        </p:spPr>
        <p:txBody>
          <a:bodyPr>
            <a:normAutofit fontScale="92500" lnSpcReduction="10000"/>
          </a:bodyPr>
          <a:lstStyle/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400" dirty="0" smtClean="0"/>
              <a:t>Mejora en la comprensión de los procesos de colaboración entre departamentos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400" dirty="0" smtClean="0"/>
              <a:t>Aumento en la satisfacción de los empleados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400" dirty="0" smtClean="0"/>
              <a:t>Motivación y fidelización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400" dirty="0" smtClean="0"/>
              <a:t>Mejora de la productividad a través de un conjunto integrado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400" dirty="0" smtClean="0"/>
              <a:t>Aumento de la productividad TI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400" dirty="0" smtClean="0"/>
              <a:t>Mejora de la gestión del conocimiento y del talento interno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s-ES" sz="2400" dirty="0" smtClean="0"/>
              <a:t>Gestión más eficiente de las nuevas ideas</a:t>
            </a:r>
            <a:endParaRPr lang="es-ES" sz="2400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cxnSp>
        <p:nvCxnSpPr>
          <p:cNvPr id="9" name="Conector recto 8"/>
          <p:cNvCxnSpPr/>
          <p:nvPr/>
        </p:nvCxnSpPr>
        <p:spPr>
          <a:xfrm>
            <a:off x="5981442" y="2271027"/>
            <a:ext cx="0" cy="391140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3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Factores de éxito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8" y="2108661"/>
            <a:ext cx="3289526" cy="362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7326681" y="1269329"/>
            <a:ext cx="4105877" cy="1386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 smtClean="0"/>
              <a:t>La capa tecnológica </a:t>
            </a:r>
            <a:r>
              <a:rPr lang="es-ES" sz="2000" dirty="0" smtClean="0"/>
              <a:t>proporcionó innovación, soluciones aceleradoras y capacidad de análisis y mejora</a:t>
            </a:r>
            <a:endParaRPr lang="es-ES" sz="2000" dirty="0"/>
          </a:p>
        </p:txBody>
      </p:sp>
      <p:sp>
        <p:nvSpPr>
          <p:cNvPr id="8" name="Marcador de contenido 3"/>
          <p:cNvSpPr txBox="1">
            <a:spLocks/>
          </p:cNvSpPr>
          <p:nvPr/>
        </p:nvSpPr>
        <p:spPr>
          <a:xfrm>
            <a:off x="392114" y="1867332"/>
            <a:ext cx="3628344" cy="2385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Light" panose="020B0502040204020203" pitchFamily="34" charset="0"/>
              <a:buNone/>
            </a:pPr>
            <a:r>
              <a:rPr lang="es-ES" sz="2000" b="1" dirty="0" smtClean="0"/>
              <a:t>La capa social colaborativa </a:t>
            </a:r>
            <a:r>
              <a:rPr lang="es-ES" sz="2000" dirty="0" smtClean="0"/>
              <a:t>proporcionó eficiencia, contextualizando la información y actuando como complemento para cubrir las necesidades no cubiertas por los procesos empresariales</a:t>
            </a:r>
            <a:endParaRPr lang="es-ES" sz="2000" dirty="0"/>
          </a:p>
        </p:txBody>
      </p:sp>
      <p:sp>
        <p:nvSpPr>
          <p:cNvPr id="9" name="Marcador de contenido 3"/>
          <p:cNvSpPr txBox="1">
            <a:spLocks/>
          </p:cNvSpPr>
          <p:nvPr/>
        </p:nvSpPr>
        <p:spPr>
          <a:xfrm>
            <a:off x="8316686" y="3473032"/>
            <a:ext cx="3425371" cy="244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egoe UI Light" panose="020B0502040204020203" pitchFamily="34" charset="0"/>
              <a:buNone/>
            </a:pPr>
            <a:r>
              <a:rPr lang="es-ES" sz="2000" b="1" dirty="0" smtClean="0"/>
              <a:t>La capa de integración </a:t>
            </a:r>
            <a:r>
              <a:rPr lang="es-ES" sz="2000" dirty="0" smtClean="0"/>
              <a:t>permitió acercar lo social a los procesos de la empresa y el día a día de los empleados, siendo fundamental hacer foco en la experiencia y satisfacción de los usuarios</a:t>
            </a:r>
            <a:endParaRPr lang="es-ES" sz="2000" dirty="0"/>
          </a:p>
        </p:txBody>
      </p:sp>
      <p:sp>
        <p:nvSpPr>
          <p:cNvPr id="10" name="Marcador de contenido 3"/>
          <p:cNvSpPr txBox="1">
            <a:spLocks/>
          </p:cNvSpPr>
          <p:nvPr/>
        </p:nvSpPr>
        <p:spPr>
          <a:xfrm>
            <a:off x="5073938" y="2724837"/>
            <a:ext cx="1399434" cy="39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egoe UI Light" panose="020B0502040204020203" pitchFamily="34" charset="0"/>
              <a:buNone/>
            </a:pPr>
            <a:r>
              <a:rPr lang="es-ES" sz="1800" dirty="0" smtClean="0">
                <a:solidFill>
                  <a:srgbClr val="F8F8F8"/>
                </a:solidFill>
                <a:latin typeface="+mn-lt"/>
              </a:rPr>
              <a:t>tecnología</a:t>
            </a:r>
            <a:endParaRPr lang="es-ES" sz="1800" dirty="0">
              <a:solidFill>
                <a:srgbClr val="F8F8F8"/>
              </a:solidFill>
              <a:latin typeface="+mn-lt"/>
            </a:endParaRPr>
          </a:p>
        </p:txBody>
      </p:sp>
      <p:sp>
        <p:nvSpPr>
          <p:cNvPr id="11" name="Marcador de contenido 3"/>
          <p:cNvSpPr txBox="1">
            <a:spLocks/>
          </p:cNvSpPr>
          <p:nvPr/>
        </p:nvSpPr>
        <p:spPr>
          <a:xfrm>
            <a:off x="5552910" y="4497524"/>
            <a:ext cx="1399434" cy="39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egoe UI Light" panose="020B0502040204020203" pitchFamily="34" charset="0"/>
              <a:buNone/>
            </a:pPr>
            <a:r>
              <a:rPr lang="es-ES" sz="1800" dirty="0" smtClean="0">
                <a:solidFill>
                  <a:srgbClr val="F8F8F8"/>
                </a:solidFill>
                <a:latin typeface="+mn-lt"/>
              </a:rPr>
              <a:t>integración</a:t>
            </a:r>
            <a:endParaRPr lang="es-ES" sz="1800" dirty="0">
              <a:solidFill>
                <a:srgbClr val="F8F8F8"/>
              </a:solidFill>
              <a:latin typeface="+mn-lt"/>
            </a:endParaRPr>
          </a:p>
        </p:txBody>
      </p:sp>
      <p:sp>
        <p:nvSpPr>
          <p:cNvPr id="12" name="Marcador de contenido 3"/>
          <p:cNvSpPr txBox="1">
            <a:spLocks/>
          </p:cNvSpPr>
          <p:nvPr/>
        </p:nvSpPr>
        <p:spPr>
          <a:xfrm>
            <a:off x="3935760" y="3791517"/>
            <a:ext cx="1399434" cy="778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spcBef>
                <a:spcPts val="0"/>
              </a:spcBef>
              <a:buFont typeface="Segoe UI Light" panose="020B0502040204020203" pitchFamily="34" charset="0"/>
              <a:buNone/>
            </a:pPr>
            <a:r>
              <a:rPr lang="es-ES" sz="1800" dirty="0">
                <a:solidFill>
                  <a:srgbClr val="F8F8F8"/>
                </a:solidFill>
                <a:latin typeface="+mn-lt"/>
              </a:rPr>
              <a:t>c</a:t>
            </a:r>
            <a:r>
              <a:rPr lang="es-ES" sz="1800" dirty="0" smtClean="0">
                <a:solidFill>
                  <a:srgbClr val="F8F8F8"/>
                </a:solidFill>
                <a:latin typeface="+mn-lt"/>
              </a:rPr>
              <a:t>ultura</a:t>
            </a:r>
          </a:p>
          <a:p>
            <a:pPr marL="0" indent="0" algn="ctr">
              <a:lnSpc>
                <a:spcPts val="1600"/>
              </a:lnSpc>
              <a:spcBef>
                <a:spcPts val="0"/>
              </a:spcBef>
              <a:buFont typeface="Segoe UI Light" panose="020B0502040204020203" pitchFamily="34" charset="0"/>
              <a:buNone/>
            </a:pPr>
            <a:r>
              <a:rPr lang="es-ES" sz="1800" dirty="0" smtClean="0">
                <a:solidFill>
                  <a:srgbClr val="F8F8F8"/>
                </a:solidFill>
                <a:latin typeface="+mn-lt"/>
              </a:rPr>
              <a:t>social</a:t>
            </a:r>
            <a:endParaRPr lang="es-ES" sz="1800" dirty="0">
              <a:solidFill>
                <a:srgbClr val="F8F8F8"/>
              </a:solidFill>
              <a:latin typeface="+mn-lt"/>
            </a:endParaRPr>
          </a:p>
        </p:txBody>
      </p:sp>
      <p:sp>
        <p:nvSpPr>
          <p:cNvPr id="13" name="27 Arco"/>
          <p:cNvSpPr/>
          <p:nvPr/>
        </p:nvSpPr>
        <p:spPr>
          <a:xfrm>
            <a:off x="4683403" y="1807154"/>
            <a:ext cx="1963636" cy="1963636"/>
          </a:xfrm>
          <a:prstGeom prst="arc">
            <a:avLst>
              <a:gd name="adj1" fmla="val 11802919"/>
              <a:gd name="adj2" fmla="val 1563674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C2C2C"/>
              </a:solidFill>
            </a:endParaRPr>
          </a:p>
        </p:txBody>
      </p:sp>
      <p:sp>
        <p:nvSpPr>
          <p:cNvPr id="14" name="27 Arco"/>
          <p:cNvSpPr/>
          <p:nvPr/>
        </p:nvSpPr>
        <p:spPr>
          <a:xfrm rot="9900000">
            <a:off x="4988708" y="3356992"/>
            <a:ext cx="2724494" cy="2724494"/>
          </a:xfrm>
          <a:prstGeom prst="arc">
            <a:avLst>
              <a:gd name="adj1" fmla="val 8267410"/>
              <a:gd name="adj2" fmla="val 1563674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C2C2C"/>
              </a:solidFill>
            </a:endParaRPr>
          </a:p>
        </p:txBody>
      </p:sp>
      <p:sp>
        <p:nvSpPr>
          <p:cNvPr id="15" name="27 Arco"/>
          <p:cNvSpPr/>
          <p:nvPr/>
        </p:nvSpPr>
        <p:spPr>
          <a:xfrm flipV="1">
            <a:off x="3747683" y="3293012"/>
            <a:ext cx="1775588" cy="1775588"/>
          </a:xfrm>
          <a:prstGeom prst="arc">
            <a:avLst>
              <a:gd name="adj1" fmla="val 11802919"/>
              <a:gd name="adj2" fmla="val 1563674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testimonio de FEDA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9" name="3 Marcador de texto"/>
          <p:cNvSpPr txBox="1">
            <a:spLocks/>
          </p:cNvSpPr>
          <p:nvPr/>
        </p:nvSpPr>
        <p:spPr>
          <a:xfrm>
            <a:off x="3398160" y="2621143"/>
            <a:ext cx="5146898" cy="1872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s-ES" sz="1600" b="0" i="0" kern="1200" dirty="0" smtClean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s-ES" sz="1600" kern="1200" dirty="0" smtClean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s-ES" sz="1600" kern="1200" dirty="0" smtClean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s-ES" sz="1600" kern="1200" dirty="0" smtClean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s-ES" sz="1600" kern="1200" dirty="0">
                <a:solidFill>
                  <a:schemeClr val="tx2">
                    <a:lumMod val="75000"/>
                  </a:schemeClr>
                </a:solidFill>
                <a:latin typeface="Oxygen" panose="02000503000000000000" pitchFamily="2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i="1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Era una intranet poco amigable, ahora es una intranet agradable,  funcional y corporativa</a:t>
            </a:r>
            <a:r>
              <a:rPr lang="es-ES" sz="2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837741" y="5227608"/>
            <a:ext cx="2267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Daniel Fernández</a:t>
            </a:r>
          </a:p>
          <a:p>
            <a:pPr algn="ctr"/>
            <a:r>
              <a:rPr lang="es-E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CIO de FEDA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19" y="2270422"/>
            <a:ext cx="701441" cy="7014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43617" y="4344846"/>
            <a:ext cx="701441" cy="7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8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Tendencias</a:t>
            </a:r>
            <a:endParaRPr lang="es-ES" dirty="0"/>
          </a:p>
        </p:txBody>
      </p:sp>
      <p:pic>
        <p:nvPicPr>
          <p:cNvPr id="4" name="3 Marcador de posición de imagen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1639" r="19536"/>
          <a:stretch/>
        </p:blipFill>
        <p:spPr>
          <a:xfrm>
            <a:off x="6096000" y="0"/>
            <a:ext cx="6109063" cy="6858000"/>
          </a:xfrm>
        </p:spPr>
      </p:pic>
    </p:spTree>
    <p:extLst>
      <p:ext uri="{BB962C8B-B14F-4D97-AF65-F5344CB8AC3E}">
        <p14:creationId xmlns:p14="http://schemas.microsoft.com/office/powerpoint/2010/main" val="336545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Tendencias</a:t>
            </a:r>
            <a:endParaRPr lang="es-ES" dirty="0"/>
          </a:p>
        </p:txBody>
      </p:sp>
      <p:pic>
        <p:nvPicPr>
          <p:cNvPr id="5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4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274641" y="1825625"/>
            <a:ext cx="11422778" cy="4351338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 smtClean="0"/>
              <a:t>Promueven el </a:t>
            </a:r>
            <a:r>
              <a:rPr lang="es-ES" dirty="0" err="1" smtClean="0"/>
              <a:t>branding</a:t>
            </a:r>
            <a:r>
              <a:rPr lang="es-ES" dirty="0" smtClean="0"/>
              <a:t> interno, generan </a:t>
            </a:r>
            <a:r>
              <a:rPr lang="es-ES" dirty="0" err="1" smtClean="0"/>
              <a:t>engagement</a:t>
            </a:r>
            <a:r>
              <a:rPr lang="es-ES" dirty="0" smtClean="0"/>
              <a:t> entre los empleados y se establecen sinergias con el mundo social externo a la compañía.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 smtClean="0"/>
              <a:t>Herramientas </a:t>
            </a:r>
            <a:r>
              <a:rPr lang="es-ES" dirty="0"/>
              <a:t>que si se utilizan desde un ámbito estratégico y de integración con los sistemas y procesos de la empresa generan </a:t>
            </a:r>
            <a:r>
              <a:rPr lang="es-ES" dirty="0" smtClean="0"/>
              <a:t>beneficios.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 smtClean="0"/>
              <a:t>La </a:t>
            </a:r>
            <a:r>
              <a:rPr lang="es-ES" dirty="0"/>
              <a:t>simplicidad, la personalización y el acceso </a:t>
            </a:r>
            <a:r>
              <a:rPr lang="es-ES" dirty="0" err="1" smtClean="0"/>
              <a:t>multi</a:t>
            </a:r>
            <a:r>
              <a:rPr lang="es-ES" dirty="0" smtClean="0"/>
              <a:t>-dispositivo </a:t>
            </a:r>
            <a:r>
              <a:rPr lang="es-ES" dirty="0"/>
              <a:t>son </a:t>
            </a:r>
            <a:r>
              <a:rPr lang="es-ES" dirty="0" smtClean="0"/>
              <a:t>imprescindibles a día de hoy.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ES" dirty="0" smtClean="0"/>
              <a:t>Es </a:t>
            </a:r>
            <a:r>
              <a:rPr lang="es-ES" dirty="0"/>
              <a:t>básico establecer sistemas de monitorización y análisis que permitan medir de forma continua el cumplimiento de los objetivos marcados y descubrir </a:t>
            </a:r>
            <a:r>
              <a:rPr lang="es-ES" dirty="0" smtClean="0"/>
              <a:t>ineficiencias.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443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Q&amp;A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92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Birchman </a:t>
            </a:r>
            <a:r>
              <a:rPr lang="es-ES" dirty="0" err="1" smtClean="0"/>
              <a:t>Group</a:t>
            </a:r>
            <a:endParaRPr lang="es-ES" dirty="0"/>
          </a:p>
        </p:txBody>
      </p:sp>
      <p:pic>
        <p:nvPicPr>
          <p:cNvPr id="12" name="Picture 14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186" y="4771672"/>
            <a:ext cx="2197706" cy="122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Elipse"/>
          <p:cNvSpPr/>
          <p:nvPr/>
        </p:nvSpPr>
        <p:spPr>
          <a:xfrm>
            <a:off x="1118531" y="5297258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4" name="101 Elipse"/>
          <p:cNvSpPr/>
          <p:nvPr/>
        </p:nvSpPr>
        <p:spPr>
          <a:xfrm>
            <a:off x="1015070" y="5383552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5" name="102 Elipse"/>
          <p:cNvSpPr/>
          <p:nvPr/>
        </p:nvSpPr>
        <p:spPr>
          <a:xfrm>
            <a:off x="1123082" y="562779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6" name="103 Elipse"/>
          <p:cNvSpPr/>
          <p:nvPr/>
        </p:nvSpPr>
        <p:spPr>
          <a:xfrm>
            <a:off x="1818418" y="579884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7" name="104 Elipse"/>
          <p:cNvSpPr/>
          <p:nvPr/>
        </p:nvSpPr>
        <p:spPr>
          <a:xfrm>
            <a:off x="1615671" y="5093625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8" name="105 Elipse"/>
          <p:cNvSpPr/>
          <p:nvPr/>
        </p:nvSpPr>
        <p:spPr>
          <a:xfrm>
            <a:off x="1782414" y="490771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19" name="106 Elipse"/>
          <p:cNvSpPr/>
          <p:nvPr/>
        </p:nvSpPr>
        <p:spPr>
          <a:xfrm>
            <a:off x="1962791" y="5006188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0" name="107 Elipse"/>
          <p:cNvSpPr/>
          <p:nvPr/>
        </p:nvSpPr>
        <p:spPr>
          <a:xfrm>
            <a:off x="2034799" y="5276373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sp>
        <p:nvSpPr>
          <p:cNvPr id="21" name="108 Elipse"/>
          <p:cNvSpPr/>
          <p:nvPr/>
        </p:nvSpPr>
        <p:spPr>
          <a:xfrm>
            <a:off x="2673247" y="5711668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graphicFrame>
        <p:nvGraphicFramePr>
          <p:cNvPr id="22" name="110 Gráfico"/>
          <p:cNvGraphicFramePr/>
          <p:nvPr>
            <p:extLst/>
          </p:nvPr>
        </p:nvGraphicFramePr>
        <p:xfrm>
          <a:off x="4594887" y="4740430"/>
          <a:ext cx="2952300" cy="1584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111 Gráfico"/>
          <p:cNvGraphicFramePr/>
          <p:nvPr>
            <p:extLst/>
          </p:nvPr>
        </p:nvGraphicFramePr>
        <p:xfrm>
          <a:off x="8601977" y="4619682"/>
          <a:ext cx="2667600" cy="1704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8 CuadroTexto"/>
          <p:cNvSpPr txBox="1"/>
          <p:nvPr/>
        </p:nvSpPr>
        <p:spPr bwMode="auto">
          <a:xfrm>
            <a:off x="8471767" y="6466629"/>
            <a:ext cx="2841515" cy="1692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3056" fontAlgn="auto" hangingPunct="0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ahoma" pitchFamily="34"/>
              </a:rPr>
              <a:t>Incluye solo Birchman </a:t>
            </a:r>
            <a:r>
              <a:rPr lang="es-ES" sz="1100" kern="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ahoma" pitchFamily="34"/>
              </a:rPr>
              <a:t>Consulting</a:t>
            </a:r>
            <a:r>
              <a:rPr lang="es-ES" sz="11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Tahoma" pitchFamily="34"/>
              </a:rPr>
              <a:t> España.</a:t>
            </a:r>
            <a:endParaRPr lang="es-ES" sz="1100" u="none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Tahoma" pitchFamily="34"/>
            </a:endParaRPr>
          </a:p>
        </p:txBody>
      </p:sp>
      <p:sp>
        <p:nvSpPr>
          <p:cNvPr id="25" name="8 CuadroTexto"/>
          <p:cNvSpPr txBox="1"/>
          <p:nvPr/>
        </p:nvSpPr>
        <p:spPr bwMode="auto">
          <a:xfrm>
            <a:off x="4655839" y="6466629"/>
            <a:ext cx="2830396" cy="1692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3056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kern="0" dirty="0">
                <a:solidFill>
                  <a:schemeClr val="tx2">
                    <a:lumMod val="60000"/>
                    <a:lumOff val="40000"/>
                  </a:schemeClr>
                </a:solidFill>
                <a:cs typeface="Tahoma" pitchFamily="34"/>
              </a:rPr>
              <a:t>Incluye solo Birchman </a:t>
            </a:r>
            <a:r>
              <a:rPr lang="es-ES" sz="1100" kern="0" dirty="0" err="1" smtClean="0">
                <a:solidFill>
                  <a:schemeClr val="tx2">
                    <a:lumMod val="60000"/>
                    <a:lumOff val="40000"/>
                  </a:schemeClr>
                </a:solidFill>
                <a:cs typeface="Tahoma" pitchFamily="34"/>
              </a:rPr>
              <a:t>Consulting</a:t>
            </a:r>
            <a:r>
              <a:rPr lang="es-ES" sz="11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Tahoma" pitchFamily="34"/>
              </a:rPr>
              <a:t> España.</a:t>
            </a:r>
            <a:endParaRPr lang="es-ES" sz="1100" kern="0" dirty="0">
              <a:solidFill>
                <a:schemeClr val="tx2">
                  <a:lumMod val="60000"/>
                  <a:lumOff val="40000"/>
                </a:schemeClr>
              </a:solidFill>
              <a:cs typeface="Tahoma" pitchFamily="34"/>
            </a:endParaRPr>
          </a:p>
        </p:txBody>
      </p:sp>
      <p:sp>
        <p:nvSpPr>
          <p:cNvPr id="38" name="8 CuadroTexto"/>
          <p:cNvSpPr txBox="1"/>
          <p:nvPr/>
        </p:nvSpPr>
        <p:spPr bwMode="auto">
          <a:xfrm>
            <a:off x="505479" y="6128075"/>
            <a:ext cx="2830396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3056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kern="0" dirty="0">
                <a:solidFill>
                  <a:schemeClr val="tx2"/>
                </a:solidFill>
              </a:rPr>
              <a:t>UK – España – Chile</a:t>
            </a:r>
          </a:p>
          <a:p>
            <a:pPr algn="ctr" defTabSz="1043056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kern="0" dirty="0">
                <a:solidFill>
                  <a:schemeClr val="tx2"/>
                </a:solidFill>
              </a:rPr>
              <a:t>Australia – Costa Rica – Emiratos Árabes Unidos</a:t>
            </a:r>
          </a:p>
          <a:p>
            <a:pPr algn="ctr" defTabSz="1043056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100" kern="0" dirty="0">
                <a:solidFill>
                  <a:schemeClr val="tx2"/>
                </a:solidFill>
              </a:rPr>
              <a:t>Rusia – Sudáfrica – Rep. Dominicana</a:t>
            </a:r>
          </a:p>
        </p:txBody>
      </p:sp>
      <p:grpSp>
        <p:nvGrpSpPr>
          <p:cNvPr id="2" name="1 Grupo"/>
          <p:cNvGrpSpPr/>
          <p:nvPr/>
        </p:nvGrpSpPr>
        <p:grpSpPr>
          <a:xfrm>
            <a:off x="8692653" y="1628800"/>
            <a:ext cx="2736303" cy="2147994"/>
            <a:chOff x="4655840" y="1628800"/>
            <a:chExt cx="2736303" cy="2147994"/>
          </a:xfrm>
        </p:grpSpPr>
        <p:grpSp>
          <p:nvGrpSpPr>
            <p:cNvPr id="7" name="68 Grupo"/>
            <p:cNvGrpSpPr/>
            <p:nvPr/>
          </p:nvGrpSpPr>
          <p:grpSpPr>
            <a:xfrm>
              <a:off x="5232303" y="2120610"/>
              <a:ext cx="2159840" cy="1634698"/>
              <a:chOff x="5601072" y="3219313"/>
              <a:chExt cx="2159840" cy="1634698"/>
            </a:xfrm>
          </p:grpSpPr>
          <p:sp>
            <p:nvSpPr>
              <p:cNvPr id="49" name="40 Rectángulo"/>
              <p:cNvSpPr/>
              <p:nvPr/>
            </p:nvSpPr>
            <p:spPr bwMode="auto">
              <a:xfrm>
                <a:off x="5601072" y="3952024"/>
                <a:ext cx="2159840" cy="169277"/>
              </a:xfrm>
              <a:prstGeom prst="rect">
                <a:avLst/>
              </a:prstGeom>
              <a:noFill/>
              <a:ln>
                <a:noFill/>
                <a:prstDash val="solid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4305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s-ES" sz="1100" b="1" kern="0" dirty="0" smtClean="0">
                    <a:solidFill>
                      <a:schemeClr val="tx2"/>
                    </a:solidFill>
                  </a:rPr>
                  <a:t>16%   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Pharma</a:t>
                </a:r>
                <a:r>
                  <a:rPr lang="es-ES" sz="1100" u="none" kern="0" dirty="0" smtClean="0">
                    <a:solidFill>
                      <a:schemeClr val="tx2"/>
                    </a:solidFill>
                  </a:rPr>
                  <a:t> &amp;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Health</a:t>
                </a:r>
                <a:endParaRPr lang="es-ES" sz="1100" b="1" u="none" kern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" name="40 Rectángulo"/>
              <p:cNvSpPr/>
              <p:nvPr/>
            </p:nvSpPr>
            <p:spPr>
              <a:xfrm>
                <a:off x="5601072" y="3219313"/>
                <a:ext cx="2159840" cy="169277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s-ES" sz="1100" b="1" dirty="0" smtClean="0">
                    <a:solidFill>
                      <a:schemeClr val="tx2"/>
                    </a:solidFill>
                  </a:rPr>
                  <a:t>24%   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Industry</a:t>
                </a:r>
                <a:r>
                  <a:rPr lang="es-ES" sz="1100" u="none" kern="0" dirty="0" smtClean="0">
                    <a:solidFill>
                      <a:schemeClr val="tx2"/>
                    </a:solidFill>
                  </a:rPr>
                  <a:t> &amp;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Retail</a:t>
                </a:r>
                <a:endParaRPr lang="es-ES" sz="1100" b="1" u="none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" name="40 Rectángulo"/>
              <p:cNvSpPr/>
              <p:nvPr/>
            </p:nvSpPr>
            <p:spPr bwMode="auto">
              <a:xfrm>
                <a:off x="5601072" y="4196261"/>
                <a:ext cx="2159840" cy="169277"/>
              </a:xfrm>
              <a:prstGeom prst="rect">
                <a:avLst/>
              </a:prstGeom>
              <a:noFill/>
              <a:ln>
                <a:noFill/>
                <a:prstDash val="solid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4305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s-ES" sz="1100" b="1" kern="0" dirty="0" smtClean="0">
                    <a:solidFill>
                      <a:schemeClr val="tx2"/>
                    </a:solidFill>
                  </a:rPr>
                  <a:t>12%   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Service</a:t>
                </a:r>
                <a:endParaRPr lang="es-ES" sz="1100" b="1" u="none" kern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2" name="40 Rectángulo"/>
              <p:cNvSpPr/>
              <p:nvPr/>
            </p:nvSpPr>
            <p:spPr bwMode="auto">
              <a:xfrm>
                <a:off x="5601072" y="3707787"/>
                <a:ext cx="2159840" cy="169277"/>
              </a:xfrm>
              <a:prstGeom prst="rect">
                <a:avLst/>
              </a:prstGeom>
              <a:noFill/>
              <a:ln>
                <a:noFill/>
                <a:prstDash val="solid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4305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s-ES" sz="1100" b="1" kern="0" dirty="0" smtClean="0">
                    <a:solidFill>
                      <a:schemeClr val="tx2"/>
                    </a:solidFill>
                  </a:rPr>
                  <a:t>16%   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Transportation</a:t>
                </a:r>
                <a:r>
                  <a:rPr lang="es-ES" sz="1100" u="none" kern="0" dirty="0" smtClean="0">
                    <a:solidFill>
                      <a:schemeClr val="tx2"/>
                    </a:solidFill>
                  </a:rPr>
                  <a:t> </a:t>
                </a:r>
                <a:r>
                  <a:rPr lang="es-ES" sz="1100" u="none" kern="0" dirty="0">
                    <a:solidFill>
                      <a:schemeClr val="tx2"/>
                    </a:solidFill>
                  </a:rPr>
                  <a:t>&amp;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logistic</a:t>
                </a:r>
                <a:endParaRPr lang="es-ES" sz="1100" b="1" u="none" kern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3" name="40 Rectángulo"/>
              <p:cNvSpPr/>
              <p:nvPr/>
            </p:nvSpPr>
            <p:spPr bwMode="auto">
              <a:xfrm>
                <a:off x="5601072" y="4440498"/>
                <a:ext cx="2159840" cy="169277"/>
              </a:xfrm>
              <a:prstGeom prst="rect">
                <a:avLst/>
              </a:prstGeom>
              <a:noFill/>
              <a:ln>
                <a:noFill/>
                <a:prstDash val="solid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4305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s-ES" sz="1100" b="1" kern="0" dirty="0" smtClean="0">
                    <a:solidFill>
                      <a:schemeClr val="tx2"/>
                    </a:solidFill>
                  </a:rPr>
                  <a:t>10%   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Telco</a:t>
                </a:r>
                <a:r>
                  <a:rPr lang="es-ES" sz="1100" u="none" kern="0" dirty="0" smtClean="0">
                    <a:solidFill>
                      <a:schemeClr val="tx2"/>
                    </a:solidFill>
                  </a:rPr>
                  <a:t> </a:t>
                </a:r>
                <a:r>
                  <a:rPr lang="es-ES" sz="1100" u="none" kern="0" dirty="0">
                    <a:solidFill>
                      <a:schemeClr val="tx2"/>
                    </a:solidFill>
                  </a:rPr>
                  <a:t>&amp; </a:t>
                </a:r>
                <a:r>
                  <a:rPr lang="es-ES" sz="1100" u="none" kern="0" dirty="0" smtClean="0">
                    <a:solidFill>
                      <a:schemeClr val="tx2"/>
                    </a:solidFill>
                  </a:rPr>
                  <a:t>Media</a:t>
                </a:r>
                <a:endParaRPr lang="es-ES" sz="1100" b="1" u="none" kern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40 Rectángulo"/>
              <p:cNvSpPr/>
              <p:nvPr/>
            </p:nvSpPr>
            <p:spPr bwMode="auto">
              <a:xfrm>
                <a:off x="5601072" y="4684734"/>
                <a:ext cx="2159840" cy="169277"/>
              </a:xfrm>
              <a:prstGeom prst="rect">
                <a:avLst/>
              </a:prstGeom>
              <a:noFill/>
              <a:ln>
                <a:noFill/>
                <a:prstDash val="solid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4305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s-ES" sz="1100" b="1" kern="0" dirty="0" smtClean="0">
                    <a:solidFill>
                      <a:schemeClr val="tx2"/>
                    </a:solidFill>
                  </a:rPr>
                  <a:t>4%     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Public</a:t>
                </a:r>
                <a:r>
                  <a:rPr lang="es-ES" sz="1100" u="none" kern="0" dirty="0" smtClean="0">
                    <a:solidFill>
                      <a:schemeClr val="tx2"/>
                    </a:solidFill>
                  </a:rPr>
                  <a:t> 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Administration</a:t>
                </a:r>
                <a:endParaRPr lang="es-ES" sz="1100" b="1" u="none" kern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40 Rectángulo"/>
              <p:cNvSpPr/>
              <p:nvPr/>
            </p:nvSpPr>
            <p:spPr bwMode="auto">
              <a:xfrm>
                <a:off x="5601072" y="3463550"/>
                <a:ext cx="2159840" cy="169277"/>
              </a:xfrm>
              <a:prstGeom prst="rect">
                <a:avLst/>
              </a:prstGeom>
              <a:noFill/>
              <a:ln>
                <a:noFill/>
                <a:prstDash val="solid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4305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s-ES" sz="1100" b="1" kern="0" dirty="0" smtClean="0">
                    <a:solidFill>
                      <a:schemeClr val="tx2"/>
                    </a:solidFill>
                  </a:rPr>
                  <a:t>20%   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Banking</a:t>
                </a:r>
                <a:r>
                  <a:rPr lang="es-ES" sz="1100" u="none" kern="0" dirty="0" smtClean="0">
                    <a:solidFill>
                      <a:schemeClr val="tx2"/>
                    </a:solidFill>
                  </a:rPr>
                  <a:t> </a:t>
                </a:r>
                <a:r>
                  <a:rPr lang="es-ES" sz="1100" u="none" kern="0" dirty="0">
                    <a:solidFill>
                      <a:schemeClr val="tx2"/>
                    </a:solidFill>
                  </a:rPr>
                  <a:t>&amp; </a:t>
                </a:r>
                <a:r>
                  <a:rPr lang="es-ES" sz="1100" u="none" kern="0" dirty="0" err="1" smtClean="0">
                    <a:solidFill>
                      <a:schemeClr val="tx2"/>
                    </a:solidFill>
                  </a:rPr>
                  <a:t>Insuranc</a:t>
                </a:r>
                <a:endParaRPr lang="es-ES" sz="1100" b="1" u="none" kern="0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31" name="Picture 2" descr="C:\Users\portatil316\Desktop\291112_birch\health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748" y="2839771"/>
              <a:ext cx="161847" cy="18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C:\Users\portatil316\Desktop\291112_birch\bag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386" y="2113074"/>
              <a:ext cx="130570" cy="167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C:\Users\portatil316\Desktop\291112_birch\Hosteleria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9619" y="3115947"/>
              <a:ext cx="174104" cy="144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C:\Users\portatil316\Desktop\291112_birch\train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471" y="2596495"/>
              <a:ext cx="136401" cy="181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5" descr="C:\Users\portatil316\Desktop\291112_birch\telco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6" y="3331775"/>
              <a:ext cx="153870" cy="184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C:\Users\portatil316\Desktop\291112_birch\administrative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576" y="3584667"/>
              <a:ext cx="172190" cy="192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" descr="C:\WORK\00_291112_birchslides_EsteveVilella\target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923" y="2403122"/>
              <a:ext cx="137496" cy="103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64 CuadroTexto"/>
            <p:cNvSpPr txBox="1"/>
            <p:nvPr/>
          </p:nvSpPr>
          <p:spPr>
            <a:xfrm>
              <a:off x="4655840" y="1628800"/>
              <a:ext cx="2312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s-ES" b="1" dirty="0" smtClean="0">
                  <a:solidFill>
                    <a:schemeClr val="accent2"/>
                  </a:solidFill>
                </a:rPr>
                <a:t>Sectores</a:t>
              </a:r>
              <a:endParaRPr lang="es-ES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4655839" y="1628800"/>
            <a:ext cx="2591391" cy="2135212"/>
            <a:chOff x="8616280" y="1628800"/>
            <a:chExt cx="2591391" cy="2135212"/>
          </a:xfrm>
        </p:grpSpPr>
        <p:graphicFrame>
          <p:nvGraphicFramePr>
            <p:cNvPr id="8" name="86 Gráfico"/>
            <p:cNvGraphicFramePr/>
            <p:nvPr>
              <p:extLst>
                <p:ext uri="{D42A27DB-BD31-4B8C-83A1-F6EECF244321}">
                  <p14:modId xmlns:p14="http://schemas.microsoft.com/office/powerpoint/2010/main" val="366761945"/>
                </p:ext>
              </p:extLst>
            </p:nvPr>
          </p:nvGraphicFramePr>
          <p:xfrm>
            <a:off x="9263855" y="2265639"/>
            <a:ext cx="1461105" cy="14983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9" name="40 Rectángulo"/>
            <p:cNvSpPr/>
            <p:nvPr/>
          </p:nvSpPr>
          <p:spPr bwMode="auto">
            <a:xfrm>
              <a:off x="8759799" y="2630182"/>
              <a:ext cx="2159840" cy="615553"/>
            </a:xfrm>
            <a:prstGeom prst="rect">
              <a:avLst/>
            </a:prstGeom>
            <a:noFill/>
            <a:ln>
              <a:noFill/>
              <a:prstDash val="solid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b="1" kern="0" dirty="0" smtClean="0">
                  <a:solidFill>
                    <a:schemeClr val="tx2"/>
                  </a:solidFill>
                </a:rPr>
                <a:t>60% </a:t>
              </a:r>
              <a:endParaRPr lang="es-ES" b="1" kern="0" dirty="0">
                <a:solidFill>
                  <a:schemeClr val="tx2"/>
                </a:solidFill>
              </a:endParaRPr>
            </a:p>
            <a:p>
              <a:pPr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100" u="none" kern="0" dirty="0" err="1" smtClean="0">
                  <a:solidFill>
                    <a:schemeClr val="tx2"/>
                  </a:solidFill>
                </a:rPr>
                <a:t>Solution</a:t>
              </a:r>
              <a:endParaRPr lang="es-ES" sz="1100" kern="0" dirty="0">
                <a:solidFill>
                  <a:schemeClr val="tx2"/>
                </a:solidFill>
              </a:endParaRPr>
            </a:p>
            <a:p>
              <a:pPr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100" u="none" kern="0" dirty="0" err="1" smtClean="0">
                  <a:solidFill>
                    <a:schemeClr val="tx2"/>
                  </a:solidFill>
                </a:rPr>
                <a:t>Delivery</a:t>
              </a:r>
              <a:endParaRPr lang="es-ES" sz="1100" b="1" u="none" kern="0" dirty="0">
                <a:solidFill>
                  <a:schemeClr val="tx2"/>
                </a:solidFill>
              </a:endParaRPr>
            </a:p>
          </p:txBody>
        </p:sp>
        <p:sp>
          <p:nvSpPr>
            <p:cNvPr id="10" name="40 Rectángulo"/>
            <p:cNvSpPr/>
            <p:nvPr/>
          </p:nvSpPr>
          <p:spPr bwMode="auto">
            <a:xfrm>
              <a:off x="9047831" y="3139755"/>
              <a:ext cx="2159840" cy="615553"/>
            </a:xfrm>
            <a:prstGeom prst="rect">
              <a:avLst/>
            </a:prstGeom>
            <a:noFill/>
            <a:ln>
              <a:noFill/>
              <a:prstDash val="solid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b="1" kern="0" dirty="0" smtClean="0">
                  <a:solidFill>
                    <a:schemeClr val="tx2"/>
                  </a:solidFill>
                </a:rPr>
                <a:t>30%</a:t>
              </a:r>
              <a:endParaRPr lang="es-ES" sz="1100" b="1" kern="0" dirty="0" smtClean="0">
                <a:solidFill>
                  <a:schemeClr val="tx2"/>
                </a:solidFill>
              </a:endParaRPr>
            </a:p>
            <a:p>
              <a:pPr algn="r"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100" u="none" kern="0" dirty="0" err="1" smtClean="0">
                  <a:solidFill>
                    <a:schemeClr val="tx2"/>
                  </a:solidFill>
                </a:rPr>
                <a:t>Managed</a:t>
              </a:r>
              <a:endParaRPr lang="es-ES" sz="1100" kern="0" dirty="0">
                <a:solidFill>
                  <a:schemeClr val="tx2"/>
                </a:solidFill>
              </a:endParaRPr>
            </a:p>
            <a:p>
              <a:pPr algn="r"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100" u="none" kern="0" dirty="0" err="1" smtClean="0">
                  <a:solidFill>
                    <a:schemeClr val="tx2"/>
                  </a:solidFill>
                </a:rPr>
                <a:t>Services</a:t>
              </a:r>
              <a:endParaRPr lang="es-ES" sz="1100" b="1" u="none" kern="0" dirty="0">
                <a:solidFill>
                  <a:schemeClr val="tx2"/>
                </a:solidFill>
              </a:endParaRPr>
            </a:p>
          </p:txBody>
        </p:sp>
        <p:sp>
          <p:nvSpPr>
            <p:cNvPr id="11" name="40 Rectángulo"/>
            <p:cNvSpPr/>
            <p:nvPr/>
          </p:nvSpPr>
          <p:spPr bwMode="auto">
            <a:xfrm>
              <a:off x="9047831" y="2113074"/>
              <a:ext cx="2159840" cy="446276"/>
            </a:xfrm>
            <a:prstGeom prst="rect">
              <a:avLst/>
            </a:prstGeom>
            <a:noFill/>
            <a:ln>
              <a:noFill/>
              <a:prstDash val="solid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b="1" kern="0" dirty="0">
                  <a:solidFill>
                    <a:schemeClr val="tx2"/>
                  </a:solidFill>
                </a:rPr>
                <a:t>10</a:t>
              </a:r>
              <a:r>
                <a:rPr lang="es-ES" b="1" kern="0" dirty="0" smtClean="0">
                  <a:solidFill>
                    <a:schemeClr val="tx2"/>
                  </a:solidFill>
                </a:rPr>
                <a:t>%</a:t>
              </a:r>
            </a:p>
            <a:p>
              <a:pPr algn="r"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100" u="none" kern="0" dirty="0" err="1" smtClean="0">
                  <a:solidFill>
                    <a:schemeClr val="tx2"/>
                  </a:solidFill>
                </a:rPr>
                <a:t>Consulting</a:t>
              </a:r>
              <a:endParaRPr lang="es-ES" sz="1100" b="1" u="none" kern="0" dirty="0">
                <a:solidFill>
                  <a:schemeClr val="tx2"/>
                </a:solidFill>
              </a:endParaRPr>
            </a:p>
          </p:txBody>
        </p:sp>
        <p:cxnSp>
          <p:nvCxnSpPr>
            <p:cNvPr id="39" name="2 Conector recto"/>
            <p:cNvCxnSpPr/>
            <p:nvPr/>
          </p:nvCxnSpPr>
          <p:spPr>
            <a:xfrm>
              <a:off x="9263855" y="2778361"/>
              <a:ext cx="360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59 Conector recto"/>
            <p:cNvCxnSpPr/>
            <p:nvPr/>
          </p:nvCxnSpPr>
          <p:spPr>
            <a:xfrm>
              <a:off x="10203749" y="2280470"/>
              <a:ext cx="5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60 Conector recto"/>
            <p:cNvCxnSpPr/>
            <p:nvPr/>
          </p:nvCxnSpPr>
          <p:spPr>
            <a:xfrm>
              <a:off x="10416380" y="3277675"/>
              <a:ext cx="360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5 Conector recto"/>
            <p:cNvCxnSpPr/>
            <p:nvPr/>
          </p:nvCxnSpPr>
          <p:spPr>
            <a:xfrm>
              <a:off x="10203749" y="2280470"/>
              <a:ext cx="0" cy="226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65 CuadroTexto"/>
            <p:cNvSpPr txBox="1"/>
            <p:nvPr/>
          </p:nvSpPr>
          <p:spPr>
            <a:xfrm>
              <a:off x="8616280" y="1628800"/>
              <a:ext cx="2312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s-ES" b="1" dirty="0" smtClean="0">
                  <a:solidFill>
                    <a:schemeClr val="accent2"/>
                  </a:solidFill>
                </a:rPr>
                <a:t>Tipo de servicios</a:t>
              </a:r>
              <a:endParaRPr lang="es-ES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69" name="68 CuadroTexto"/>
          <p:cNvSpPr txBox="1"/>
          <p:nvPr/>
        </p:nvSpPr>
        <p:spPr>
          <a:xfrm>
            <a:off x="396662" y="4288904"/>
            <a:ext cx="23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b="1" dirty="0" smtClean="0">
                <a:solidFill>
                  <a:schemeClr val="accent2"/>
                </a:solidFill>
              </a:rPr>
              <a:t>Presencia Geográfica</a:t>
            </a:r>
            <a:endParaRPr lang="es-ES" b="1" dirty="0">
              <a:solidFill>
                <a:schemeClr val="accent2"/>
              </a:solidFill>
            </a:endParaRPr>
          </a:p>
        </p:txBody>
      </p:sp>
      <p:sp>
        <p:nvSpPr>
          <p:cNvPr id="70" name="69 CuadroTexto"/>
          <p:cNvSpPr txBox="1"/>
          <p:nvPr/>
        </p:nvSpPr>
        <p:spPr>
          <a:xfrm>
            <a:off x="4655840" y="4288904"/>
            <a:ext cx="23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b="1" dirty="0" smtClean="0">
                <a:solidFill>
                  <a:schemeClr val="accent2"/>
                </a:solidFill>
              </a:rPr>
              <a:t>Facturación</a:t>
            </a:r>
            <a:endParaRPr lang="es-ES" b="1" dirty="0">
              <a:solidFill>
                <a:schemeClr val="accent2"/>
              </a:solidFill>
            </a:endParaRPr>
          </a:p>
        </p:txBody>
      </p:sp>
      <p:sp>
        <p:nvSpPr>
          <p:cNvPr id="71" name="70 CuadroTexto"/>
          <p:cNvSpPr txBox="1"/>
          <p:nvPr/>
        </p:nvSpPr>
        <p:spPr>
          <a:xfrm>
            <a:off x="8616280" y="4288904"/>
            <a:ext cx="231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b="1" dirty="0" smtClean="0">
                <a:solidFill>
                  <a:schemeClr val="accent2"/>
                </a:solidFill>
              </a:rPr>
              <a:t>Empleados</a:t>
            </a:r>
            <a:endParaRPr lang="es-ES" b="1" dirty="0">
              <a:solidFill>
                <a:schemeClr val="accent2"/>
              </a:solidFill>
            </a:endParaRPr>
          </a:p>
        </p:txBody>
      </p:sp>
      <p:grpSp>
        <p:nvGrpSpPr>
          <p:cNvPr id="6" name="5 Grupo"/>
          <p:cNvGrpSpPr/>
          <p:nvPr/>
        </p:nvGrpSpPr>
        <p:grpSpPr>
          <a:xfrm>
            <a:off x="2335028" y="1628800"/>
            <a:ext cx="2312589" cy="1793535"/>
            <a:chOff x="396662" y="1628800"/>
            <a:chExt cx="2312589" cy="1793535"/>
          </a:xfrm>
        </p:grpSpPr>
        <p:sp>
          <p:nvSpPr>
            <p:cNvPr id="3" name="2 CuadroTexto"/>
            <p:cNvSpPr txBox="1"/>
            <p:nvPr/>
          </p:nvSpPr>
          <p:spPr>
            <a:xfrm>
              <a:off x="1159086" y="2114285"/>
              <a:ext cx="875713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1500"/>
                </a:spcAft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SAP</a:t>
              </a:r>
            </a:p>
            <a:p>
              <a:pPr>
                <a:lnSpc>
                  <a:spcPct val="150000"/>
                </a:lnSpc>
                <a:spcAft>
                  <a:spcPts val="1500"/>
                </a:spcAft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Oracle</a:t>
              </a:r>
            </a:p>
            <a:p>
              <a:pPr>
                <a:lnSpc>
                  <a:spcPct val="150000"/>
                </a:lnSpc>
                <a:spcAft>
                  <a:spcPts val="1500"/>
                </a:spcAft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Microsoft</a:t>
              </a:r>
            </a:p>
          </p:txBody>
        </p:sp>
        <p:sp>
          <p:nvSpPr>
            <p:cNvPr id="64" name="63 CuadroTexto"/>
            <p:cNvSpPr txBox="1"/>
            <p:nvPr/>
          </p:nvSpPr>
          <p:spPr>
            <a:xfrm>
              <a:off x="396662" y="1628800"/>
              <a:ext cx="2312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s-ES" b="1" dirty="0" smtClean="0">
                  <a:solidFill>
                    <a:schemeClr val="accent2"/>
                  </a:solidFill>
                </a:rPr>
                <a:t>Apuestas</a:t>
              </a:r>
              <a:endParaRPr lang="es-ES" b="1" dirty="0">
                <a:solidFill>
                  <a:schemeClr val="accent2"/>
                </a:solidFill>
              </a:endParaRPr>
            </a:p>
          </p:txBody>
        </p:sp>
        <p:pic>
          <p:nvPicPr>
            <p:cNvPr id="2051" name="Picture 3" descr="Y:\UXTask\Birchman\BCH_Brochures\BCH_CEUS_2013\brochure\material\OracleGoldPartner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26" y="2666473"/>
              <a:ext cx="613052" cy="24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Y:\UXTask\Birchman\BCH_Brochures\BCH_CEUS_2013\brochure\material\SAP_GoldPartner_grad_R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26" y="2120610"/>
              <a:ext cx="613052" cy="360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57 CuadroTexto"/>
          <p:cNvSpPr txBox="1"/>
          <p:nvPr/>
        </p:nvSpPr>
        <p:spPr>
          <a:xfrm>
            <a:off x="407369" y="1628800"/>
            <a:ext cx="144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b="1" dirty="0" smtClean="0">
                <a:solidFill>
                  <a:schemeClr val="accent2"/>
                </a:solidFill>
              </a:rPr>
              <a:t>El Grupo</a:t>
            </a:r>
            <a:endParaRPr lang="es-ES" b="1" dirty="0">
              <a:solidFill>
                <a:schemeClr val="accent2"/>
              </a:solidFill>
            </a:endParaRPr>
          </a:p>
        </p:txBody>
      </p:sp>
      <p:grpSp>
        <p:nvGrpSpPr>
          <p:cNvPr id="67" name="39 Grupo"/>
          <p:cNvGrpSpPr/>
          <p:nvPr/>
        </p:nvGrpSpPr>
        <p:grpSpPr>
          <a:xfrm>
            <a:off x="505479" y="2151476"/>
            <a:ext cx="766248" cy="484031"/>
            <a:chOff x="618052" y="3351812"/>
            <a:chExt cx="766248" cy="484031"/>
          </a:xfrm>
        </p:grpSpPr>
        <p:sp>
          <p:nvSpPr>
            <p:cNvPr id="78" name="40 Rectángulo"/>
            <p:cNvSpPr/>
            <p:nvPr/>
          </p:nvSpPr>
          <p:spPr bwMode="auto">
            <a:xfrm>
              <a:off x="618052" y="3543455"/>
              <a:ext cx="766248" cy="292388"/>
            </a:xfrm>
            <a:prstGeom prst="rect">
              <a:avLst/>
            </a:prstGeom>
            <a:noFill/>
            <a:ln>
              <a:noFill/>
              <a:prstDash val="solid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000" kern="0" spc="50" dirty="0" smtClean="0">
                  <a:solidFill>
                    <a:srgbClr val="590058"/>
                  </a:solidFill>
                  <a:latin typeface="+mj-lt"/>
                </a:rPr>
                <a:t>birchman</a:t>
              </a:r>
              <a:endParaRPr lang="es-ES" sz="1000" b="1" u="none" kern="0" spc="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900" b="1" u="none" kern="0" spc="1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CONSULTING</a:t>
              </a:r>
              <a:endParaRPr lang="es-ES" sz="1000" b="1" u="none" kern="0" spc="1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79" name="41 Imagen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52" y="3351812"/>
              <a:ext cx="171368" cy="161712"/>
            </a:xfrm>
            <a:prstGeom prst="rect">
              <a:avLst/>
            </a:prstGeom>
          </p:spPr>
        </p:pic>
      </p:grpSp>
      <p:grpSp>
        <p:nvGrpSpPr>
          <p:cNvPr id="72" name="44 Grupo"/>
          <p:cNvGrpSpPr/>
          <p:nvPr/>
        </p:nvGrpSpPr>
        <p:grpSpPr>
          <a:xfrm>
            <a:off x="505479" y="2816169"/>
            <a:ext cx="766248" cy="484031"/>
            <a:chOff x="1669612" y="3351812"/>
            <a:chExt cx="766248" cy="484031"/>
          </a:xfrm>
        </p:grpSpPr>
        <p:sp>
          <p:nvSpPr>
            <p:cNvPr id="76" name="40 Rectángulo"/>
            <p:cNvSpPr/>
            <p:nvPr/>
          </p:nvSpPr>
          <p:spPr bwMode="auto">
            <a:xfrm>
              <a:off x="1669612" y="3543455"/>
              <a:ext cx="766248" cy="292388"/>
            </a:xfrm>
            <a:prstGeom prst="rect">
              <a:avLst/>
            </a:prstGeom>
            <a:noFill/>
            <a:ln>
              <a:noFill/>
              <a:prstDash val="solid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000" kern="0" spc="50" dirty="0" smtClean="0">
                  <a:solidFill>
                    <a:srgbClr val="590058"/>
                  </a:solidFill>
                  <a:latin typeface="+mj-lt"/>
                </a:rPr>
                <a:t>birchman</a:t>
              </a:r>
              <a:endParaRPr lang="es-ES" sz="1000" b="1" u="none" kern="0" spc="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900" b="1" u="none" kern="0" spc="1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NETWORKS</a:t>
              </a:r>
              <a:endParaRPr lang="es-ES" sz="1000" b="1" u="none" kern="0" spc="1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77" name="46 Imagen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612" y="3351812"/>
              <a:ext cx="171368" cy="161712"/>
            </a:xfrm>
            <a:prstGeom prst="rect">
              <a:avLst/>
            </a:prstGeom>
          </p:spPr>
        </p:pic>
      </p:grpSp>
      <p:grpSp>
        <p:nvGrpSpPr>
          <p:cNvPr id="73" name="47 Grupo"/>
          <p:cNvGrpSpPr/>
          <p:nvPr/>
        </p:nvGrpSpPr>
        <p:grpSpPr>
          <a:xfrm>
            <a:off x="505479" y="3480863"/>
            <a:ext cx="766248" cy="484031"/>
            <a:chOff x="2698312" y="3351812"/>
            <a:chExt cx="766248" cy="484031"/>
          </a:xfrm>
        </p:grpSpPr>
        <p:sp>
          <p:nvSpPr>
            <p:cNvPr id="74" name="40 Rectángulo"/>
            <p:cNvSpPr/>
            <p:nvPr/>
          </p:nvSpPr>
          <p:spPr bwMode="auto">
            <a:xfrm>
              <a:off x="2698312" y="3543455"/>
              <a:ext cx="766248" cy="292388"/>
            </a:xfrm>
            <a:prstGeom prst="rect">
              <a:avLst/>
            </a:prstGeom>
            <a:noFill/>
            <a:ln>
              <a:noFill/>
              <a:prstDash val="solid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1000" kern="0" spc="50" dirty="0" smtClean="0">
                  <a:solidFill>
                    <a:srgbClr val="590058"/>
                  </a:solidFill>
                  <a:latin typeface="+mj-lt"/>
                </a:rPr>
                <a:t>birchman</a:t>
              </a:r>
              <a:endParaRPr lang="es-ES" sz="1000" b="1" u="none" kern="0" spc="5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defTabSz="1043056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900" b="1" u="none" kern="0" spc="1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HCM</a:t>
              </a:r>
              <a:endParaRPr lang="es-ES" sz="1000" b="1" u="none" kern="0" spc="1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75" name="49 Imagen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12" y="3351812"/>
              <a:ext cx="171368" cy="161712"/>
            </a:xfrm>
            <a:prstGeom prst="rect">
              <a:avLst/>
            </a:prstGeom>
          </p:spPr>
        </p:pic>
      </p:grpSp>
      <p:pic>
        <p:nvPicPr>
          <p:cNvPr id="26" name="Imagen 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88" y="3022599"/>
            <a:ext cx="1091351" cy="3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Albert Silvestre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BIRCHMAN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http://www.thebirchmangroup.com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albert.silvestre@birchmangroup.com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Senior Project Manager</a:t>
            </a:r>
            <a:endParaRPr lang="es-ES" dirty="0"/>
          </a:p>
        </p:txBody>
      </p:sp>
      <p:sp>
        <p:nvSpPr>
          <p:cNvPr id="13" name="38 Rectángulo"/>
          <p:cNvSpPr/>
          <p:nvPr/>
        </p:nvSpPr>
        <p:spPr>
          <a:xfrm>
            <a:off x="3807479" y="4414336"/>
            <a:ext cx="2844000" cy="812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/>
          </a:p>
        </p:txBody>
      </p:sp>
      <p:pic>
        <p:nvPicPr>
          <p:cNvPr id="14" name="4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29" y="4414336"/>
            <a:ext cx="1944696" cy="812622"/>
          </a:xfrm>
          <a:prstGeom prst="rect">
            <a:avLst/>
          </a:prstGeom>
        </p:spPr>
      </p:pic>
      <p:pic>
        <p:nvPicPr>
          <p:cNvPr id="15" name="Marcador de posición de imagen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5" y="929147"/>
            <a:ext cx="2159489" cy="2428568"/>
          </a:xfrm>
        </p:spPr>
      </p:pic>
    </p:spTree>
    <p:extLst>
      <p:ext uri="{BB962C8B-B14F-4D97-AF65-F5344CB8AC3E}">
        <p14:creationId xmlns:p14="http://schemas.microsoft.com/office/powerpoint/2010/main" val="67519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b="1" dirty="0" err="1" smtClean="0"/>
              <a:t>Forces</a:t>
            </a:r>
            <a:r>
              <a:rPr lang="es-ES" b="1" dirty="0" smtClean="0"/>
              <a:t> </a:t>
            </a:r>
            <a:r>
              <a:rPr lang="es-ES" b="1" dirty="0" err="1"/>
              <a:t>Elèctriques</a:t>
            </a:r>
            <a:r>
              <a:rPr lang="es-ES" b="1" dirty="0"/>
              <a:t> </a:t>
            </a:r>
            <a:r>
              <a:rPr lang="es-ES" b="1" dirty="0" err="1" smtClean="0"/>
              <a:t>d’Andorra</a:t>
            </a:r>
            <a:endParaRPr lang="es-ES" b="1" dirty="0"/>
          </a:p>
          <a:p>
            <a:r>
              <a:rPr lang="es-ES" b="1" dirty="0"/>
              <a:t>El estado andorrano es el propietario </a:t>
            </a:r>
            <a:r>
              <a:rPr lang="es-ES" b="1" dirty="0" smtClean="0"/>
              <a:t>del 100% de su capital</a:t>
            </a:r>
          </a:p>
          <a:p>
            <a:r>
              <a:rPr lang="es-ES" b="1" dirty="0" smtClean="0"/>
              <a:t>Su producción triplica el consumo de energía en Andorra</a:t>
            </a:r>
          </a:p>
        </p:txBody>
      </p:sp>
      <p:pic>
        <p:nvPicPr>
          <p:cNvPr id="4099" name="Picture 3" descr="Y:\UXTask\Proyectos_en_Curso\FEDA\20130201_Nueva_Intranet_UX_y_UI\00_material treballat per Albert\FEDA\linia_grafica\material_feda\LOGO_VERTI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88" y="1376658"/>
            <a:ext cx="1838424" cy="18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4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99" y="6334066"/>
            <a:ext cx="919515" cy="384234"/>
          </a:xfrm>
          <a:prstGeom prst="rect">
            <a:avLst/>
          </a:prstGeom>
        </p:spPr>
      </p:pic>
      <p:pic>
        <p:nvPicPr>
          <p:cNvPr id="6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33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 y Objetivos FEDA</a:t>
            </a:r>
            <a:endParaRPr lang="es-ES" dirty="0"/>
          </a:p>
        </p:txBody>
      </p:sp>
      <p:sp>
        <p:nvSpPr>
          <p:cNvPr id="8" name="1 Marcador de posición de imagen"/>
          <p:cNvSpPr txBox="1">
            <a:spLocks/>
          </p:cNvSpPr>
          <p:nvPr/>
        </p:nvSpPr>
        <p:spPr>
          <a:xfrm>
            <a:off x="6294783" y="0"/>
            <a:ext cx="6096000" cy="6858000"/>
          </a:xfrm>
          <a:prstGeom prst="rect">
            <a:avLst/>
          </a:prstGeom>
        </p:spPr>
      </p:sp>
      <p:pic>
        <p:nvPicPr>
          <p:cNvPr id="1028" name="Picture 4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" b="14018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1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necesidades tenía?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 smtClean="0"/>
              <a:t>Mejorar y potenciar la comunicación entre sus empleados</a:t>
            </a:r>
            <a:endParaRPr lang="es-ES" dirty="0"/>
          </a:p>
          <a:p>
            <a:pPr marL="0" indent="0" algn="ctr">
              <a:buNone/>
            </a:pPr>
            <a:r>
              <a:rPr lang="es-ES" dirty="0" smtClean="0"/>
              <a:t>Trabajar </a:t>
            </a:r>
            <a:r>
              <a:rPr lang="es-ES" dirty="0"/>
              <a:t>de forma </a:t>
            </a:r>
            <a:r>
              <a:rPr lang="es-ES" dirty="0" smtClean="0"/>
              <a:t>más eficiente</a:t>
            </a:r>
          </a:p>
          <a:p>
            <a:pPr marL="0" indent="0" algn="ctr">
              <a:buNone/>
            </a:pPr>
            <a:r>
              <a:rPr lang="es-ES" dirty="0" smtClean="0"/>
              <a:t>Generar más </a:t>
            </a:r>
            <a:r>
              <a:rPr lang="es-ES" dirty="0" err="1" smtClean="0"/>
              <a:t>engagement</a:t>
            </a: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Actualizar tecnológicamente su Intranet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4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1" y="6323859"/>
            <a:ext cx="1122714" cy="407157"/>
          </a:xfrm>
          <a:prstGeom prst="rect">
            <a:avLst/>
          </a:prstGeom>
        </p:spPr>
      </p:pic>
      <p:pic>
        <p:nvPicPr>
          <p:cNvPr id="8" name="Picture 2" descr="Y:\UXTask\Proyectos_en_Curso\FEDA\20130201_Nueva_Intranet_UX_y_UI\00_material treballat per Albert\FEDA\linia_grafica\material_feda\LOGO_HORIT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475572"/>
            <a:ext cx="725487" cy="2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48" y="1716681"/>
            <a:ext cx="2914104" cy="226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5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</TotalTime>
  <Words>1928</Words>
  <Application>Microsoft Office PowerPoint</Application>
  <PresentationFormat>Panorámica</PresentationFormat>
  <Paragraphs>438</Paragraphs>
  <Slides>61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72" baseType="lpstr">
      <vt:lpstr>Arial</vt:lpstr>
      <vt:lpstr>Wingdings</vt:lpstr>
      <vt:lpstr>Rabiohead</vt:lpstr>
      <vt:lpstr>ＭＳ Ｐゴシック</vt:lpstr>
      <vt:lpstr>Calibri</vt:lpstr>
      <vt:lpstr>Segoe UI Light</vt:lpstr>
      <vt:lpstr>Segoe UI</vt:lpstr>
      <vt:lpstr>Segoe UI </vt:lpstr>
      <vt:lpstr>Calibri Light</vt:lpstr>
      <vt:lpstr>Tahoma</vt:lpstr>
      <vt:lpstr>Tema de Office</vt:lpstr>
      <vt:lpstr>Presentación de PowerPoint</vt:lpstr>
      <vt:lpstr>Presentación de PowerPoint</vt:lpstr>
      <vt:lpstr>Albert Silvestre</vt:lpstr>
      <vt:lpstr>Intranets Sociales Corporativas: FEDA como caso de éxito</vt:lpstr>
      <vt:lpstr>Presentaciones</vt:lpstr>
      <vt:lpstr>The Birchman Group</vt:lpstr>
      <vt:lpstr>Presentación de PowerPoint</vt:lpstr>
      <vt:lpstr>Necesidades y Objetivos FEDA</vt:lpstr>
      <vt:lpstr>¿Qué necesidades tenía?</vt:lpstr>
      <vt:lpstr>¿Cuáles eran sus objetivos?</vt:lpstr>
      <vt:lpstr>¿Cuál era la situación inicial?</vt:lpstr>
      <vt:lpstr>Evolución de las intranets</vt:lpstr>
      <vt:lpstr>Evolución de las intranets</vt:lpstr>
      <vt:lpstr>Evolución de las intranets</vt:lpstr>
      <vt:lpstr>Evolución de las intranets</vt:lpstr>
      <vt:lpstr>Evolución de la intranet Caso FEDA</vt:lpstr>
      <vt:lpstr>Evolución de la intranet Caso FEDA</vt:lpstr>
      <vt:lpstr>Objetivos</vt:lpstr>
      <vt:lpstr>La Intranet de FEDA hoy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AproximaciónBirchman</vt:lpstr>
      <vt:lpstr>¿Cómo se abordó el proyecto?</vt:lpstr>
      <vt:lpstr>¿Cómo se abordó el proyecto?</vt:lpstr>
      <vt:lpstr>Análisis Intranet Inicial</vt:lpstr>
      <vt:lpstr>Análisis Intranet Inicial</vt:lpstr>
      <vt:lpstr>Análisis Intranet Inicial</vt:lpstr>
      <vt:lpstr>Análisis Intranet Inicial</vt:lpstr>
      <vt:lpstr>¿Qué tecnologías se utilizaron?</vt:lpstr>
      <vt:lpstr>¿Cómo se abordó el proyecto?</vt:lpstr>
      <vt:lpstr>Proyecto de UX</vt:lpstr>
      <vt:lpstr>Proyecto de UX</vt:lpstr>
      <vt:lpstr>AI Mapa</vt:lpstr>
      <vt:lpstr>UX Wireframes</vt:lpstr>
      <vt:lpstr>UI Diseño</vt:lpstr>
      <vt:lpstr>Proyecto de construcción Implementación SHP</vt:lpstr>
      <vt:lpstr>Proyecto de construcción QA</vt:lpstr>
      <vt:lpstr>Proyecto de construcción Rollout</vt:lpstr>
      <vt:lpstr>Proyecto de construcción Soporte y acompañamiento</vt:lpstr>
      <vt:lpstr>Cómo ayudó al éxito del proyecto el uso de Sharepoint y otras tecnologías MS</vt:lpstr>
      <vt:lpstr>Cómo ayudó al éxito del proyecto el uso de Sharepoint y otras tecnologías MS</vt:lpstr>
      <vt:lpstr>Cómo ayudó al éxito del proyecto el uso de Sharepoint y otras tecnologías MS</vt:lpstr>
      <vt:lpstr>Cómo ayudó al éxito del proyecto el uso de Sharepoint y otras tecnologías MS</vt:lpstr>
      <vt:lpstr>Cómo ayudó al éxito del proyecto el uso de Sharepoint y otras tecnologías MS</vt:lpstr>
      <vt:lpstr>Cómo ayudó al éxito del proyecto el uso de Sharepoint y otras tecnologías MS</vt:lpstr>
      <vt:lpstr>Cómo ayudó al éxito del proyecto el uso de Sharepoint y otras tecnologías MS</vt:lpstr>
      <vt:lpstr>Beneficios y factores de éxito</vt:lpstr>
      <vt:lpstr>¿Qué beneficios inmediatos se obtuvieron?</vt:lpstr>
      <vt:lpstr>Factores de éxito</vt:lpstr>
      <vt:lpstr>El testimonio de FEDA</vt:lpstr>
      <vt:lpstr>Tendencias</vt:lpstr>
      <vt:lpstr>Tendencias</vt:lpstr>
      <vt:lpstr>Q&amp;A</vt:lpstr>
      <vt:lpstr>Albert Silvestre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Albert Silvestre Garcia</cp:lastModifiedBy>
  <cp:revision>132</cp:revision>
  <dcterms:created xsi:type="dcterms:W3CDTF">2013-08-20T12:49:39Z</dcterms:created>
  <dcterms:modified xsi:type="dcterms:W3CDTF">2015-06-08T13:40:28Z</dcterms:modified>
</cp:coreProperties>
</file>